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theme/themeOverride1.xml" ContentType="application/vnd.openxmlformats-officedocument.themeOverride+xml"/>
  <Override PartName="/ppt/charts/chart14.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4.xml" ContentType="application/vnd.openxmlformats-officedocument.presentationml.notesSlide+xml"/>
  <Override PartName="/ppt/charts/chart15.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5.xml" ContentType="application/vnd.openxmlformats-officedocument.presentationml.notesSlide+xml"/>
  <Override PartName="/ppt/charts/chart16.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16.xml" ContentType="application/vnd.openxmlformats-officedocument.presentationml.notesSlide+xml"/>
  <Override PartName="/ppt/charts/chart17.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handoutMasterIdLst>
    <p:handoutMasterId r:id="rId35"/>
  </p:handoutMasterIdLst>
  <p:sldIdLst>
    <p:sldId id="256" r:id="rId2"/>
    <p:sldId id="301" r:id="rId3"/>
    <p:sldId id="258" r:id="rId4"/>
    <p:sldId id="259" r:id="rId5"/>
    <p:sldId id="278" r:id="rId6"/>
    <p:sldId id="275" r:id="rId7"/>
    <p:sldId id="303" r:id="rId8"/>
    <p:sldId id="273" r:id="rId9"/>
    <p:sldId id="271" r:id="rId10"/>
    <p:sldId id="280" r:id="rId11"/>
    <p:sldId id="284" r:id="rId12"/>
    <p:sldId id="260" r:id="rId13"/>
    <p:sldId id="263" r:id="rId14"/>
    <p:sldId id="262" r:id="rId15"/>
    <p:sldId id="302" r:id="rId16"/>
    <p:sldId id="276" r:id="rId17"/>
    <p:sldId id="304" r:id="rId18"/>
    <p:sldId id="285" r:id="rId19"/>
    <p:sldId id="286" r:id="rId20"/>
    <p:sldId id="287" r:id="rId21"/>
    <p:sldId id="288" r:id="rId22"/>
    <p:sldId id="289" r:id="rId23"/>
    <p:sldId id="291" r:id="rId24"/>
    <p:sldId id="292" r:id="rId25"/>
    <p:sldId id="293" r:id="rId26"/>
    <p:sldId id="294" r:id="rId27"/>
    <p:sldId id="295" r:id="rId28"/>
    <p:sldId id="296" r:id="rId29"/>
    <p:sldId id="297" r:id="rId30"/>
    <p:sldId id="298" r:id="rId31"/>
    <p:sldId id="299" r:id="rId32"/>
    <p:sldId id="300" r:id="rId33"/>
  </p:sldIdLst>
  <p:sldSz cx="9144000" cy="6858000" type="screen4x3"/>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89503" autoAdjust="0"/>
  </p:normalViewPr>
  <p:slideViewPr>
    <p:cSldViewPr snapToGrid="0" snapToObjects="1">
      <p:cViewPr varScale="1">
        <p:scale>
          <a:sx n="112" d="100"/>
          <a:sy n="112" d="100"/>
        </p:scale>
        <p:origin x="1640"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handoutMaster" Target="handoutMasters/handoutMaster1.xml"/><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davidtaylor:Desktop:graduate%20education:Chart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Macintosh%20HD:Users:davidtaylor:Desktop:Charts%201-9-17.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Macintosh%20HD:Users:davidtaylor:Desktop:Charts%201-9-17.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Macintosh%20HD:Users:davidtaylor:Desktop:Charts%201-5-17.xlsx" TargetMode="External"/></Relationships>
</file>

<file path=ppt/charts/_rels/chart13.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davidtaylor:Desktop:Charts%201-9-17.xlsx" TargetMode="Externa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xlsx"/><Relationship Id="rId4" Type="http://schemas.openxmlformats.org/officeDocument/2006/relationships/chartUserShapes" Target="../drawings/drawing1.xml"/><Relationship Id="rId1" Type="http://schemas.microsoft.com/office/2011/relationships/chartStyle" Target="style1.xml"/><Relationship Id="rId2" Type="http://schemas.microsoft.com/office/2011/relationships/chartColorStyle" Target="colors1.xml"/></Relationships>
</file>

<file path=ppt/charts/_rels/chart15.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package" Target="../embeddings/Microsoft_Excel_Worksheet2.xlsx"/></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3.xlsx"/><Relationship Id="rId4" Type="http://schemas.openxmlformats.org/officeDocument/2006/relationships/chartUserShapes" Target="../drawings/drawing2.xml"/><Relationship Id="rId1" Type="http://schemas.microsoft.com/office/2011/relationships/chartStyle" Target="style3.xml"/><Relationship Id="rId2" Type="http://schemas.microsoft.com/office/2011/relationships/chartColorStyle" Target="colors3.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4.xlsx"/><Relationship Id="rId4" Type="http://schemas.openxmlformats.org/officeDocument/2006/relationships/chartUserShapes" Target="../drawings/drawing3.xml"/><Relationship Id="rId1" Type="http://schemas.microsoft.com/office/2011/relationships/chartStyle" Target="style4.xml"/><Relationship Id="rId2" Type="http://schemas.microsoft.com/office/2011/relationships/chartColorStyle" Target="colors4.xm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davidtaylor:Desktop:graduate%20education:Charts%201-9-17.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davidtaylor:Desktop:graduate%20education:Charts%201-9-17.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davidtaylor:Desktop:Charts%201-5-17.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davidtaylor:Desktop:Degrees%20Conferred.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davidtaylor:Desktop:graduate%20education:Charts%201-11-17.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davidtaylor:Desktop:graduate%20education:Charts%201-9-17.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Macintosh%20HD:Users:davidtaylor:Desktop:graduate%20education:Charts%201-23-17.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acintosh%20HD:Users:davidtaylor:Desktop:Charts%201-5-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0509651385588257"/>
          <c:y val="0.0287733860782728"/>
          <c:w val="0.926845006703913"/>
          <c:h val="0.858377276891127"/>
        </c:manualLayout>
      </c:layout>
      <c:barChart>
        <c:barDir val="col"/>
        <c:grouping val="clustered"/>
        <c:varyColors val="0"/>
        <c:ser>
          <c:idx val="0"/>
          <c:order val="0"/>
          <c:tx>
            <c:strRef>
              <c:f>Unemployment!$B$2</c:f>
              <c:strCache>
                <c:ptCount val="1"/>
                <c:pt idx="0">
                  <c:v>Unemployment rate in 2015 (Percent)</c:v>
                </c:pt>
              </c:strCache>
            </c:strRef>
          </c:tx>
          <c:spPr>
            <a:solidFill>
              <a:schemeClr val="accent1"/>
            </a:solidFill>
          </c:spPr>
          <c:invertIfNegative val="0"/>
          <c:dLbls>
            <c:spPr>
              <a:noFill/>
              <a:ln>
                <a:noFill/>
              </a:ln>
              <a:effectLst/>
            </c:spPr>
            <c:txPr>
              <a:bodyPr/>
              <a:lstStyle/>
              <a:p>
                <a:pPr>
                  <a:defRPr sz="12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Unemployment!$A$3:$A$10</c:f>
              <c:strCache>
                <c:ptCount val="8"/>
                <c:pt idx="0">
                  <c:v>Doctoral degree</c:v>
                </c:pt>
                <c:pt idx="1">
                  <c:v>Professional degree</c:v>
                </c:pt>
                <c:pt idx="2">
                  <c:v>Master's degree</c:v>
                </c:pt>
                <c:pt idx="3">
                  <c:v>Bachelor's degree</c:v>
                </c:pt>
                <c:pt idx="4">
                  <c:v>Associate's degree</c:v>
                </c:pt>
                <c:pt idx="5">
                  <c:v>Some college, no degree</c:v>
                </c:pt>
                <c:pt idx="6">
                  <c:v>High school diploma</c:v>
                </c:pt>
                <c:pt idx="7">
                  <c:v>Less than a high school diploma</c:v>
                </c:pt>
              </c:strCache>
            </c:strRef>
          </c:cat>
          <c:val>
            <c:numRef>
              <c:f>Unemployment!$B$3:$B$10</c:f>
              <c:numCache>
                <c:formatCode>0.0%</c:formatCode>
                <c:ptCount val="8"/>
                <c:pt idx="0">
                  <c:v>0.017</c:v>
                </c:pt>
                <c:pt idx="1">
                  <c:v>0.015</c:v>
                </c:pt>
                <c:pt idx="2">
                  <c:v>0.024</c:v>
                </c:pt>
                <c:pt idx="3">
                  <c:v>0.028</c:v>
                </c:pt>
                <c:pt idx="4">
                  <c:v>0.038</c:v>
                </c:pt>
                <c:pt idx="5">
                  <c:v>0.05</c:v>
                </c:pt>
                <c:pt idx="6">
                  <c:v>0.054</c:v>
                </c:pt>
                <c:pt idx="7">
                  <c:v>0.08</c:v>
                </c:pt>
              </c:numCache>
            </c:numRef>
          </c:val>
          <c:extLst xmlns:c16r2="http://schemas.microsoft.com/office/drawing/2015/06/chart">
            <c:ext xmlns:c16="http://schemas.microsoft.com/office/drawing/2014/chart" uri="{C3380CC4-5D6E-409C-BE32-E72D297353CC}">
              <c16:uniqueId val="{00000001-F98C-4A0B-A3B0-A9F565B84656}"/>
            </c:ext>
          </c:extLst>
        </c:ser>
        <c:dLbls>
          <c:showLegendKey val="0"/>
          <c:showVal val="0"/>
          <c:showCatName val="0"/>
          <c:showSerName val="0"/>
          <c:showPercent val="0"/>
          <c:showBubbleSize val="0"/>
        </c:dLbls>
        <c:gapWidth val="150"/>
        <c:axId val="-1863396496"/>
        <c:axId val="-1857716416"/>
      </c:barChart>
      <c:catAx>
        <c:axId val="-1863396496"/>
        <c:scaling>
          <c:orientation val="minMax"/>
        </c:scaling>
        <c:delete val="0"/>
        <c:axPos val="b"/>
        <c:numFmt formatCode="General" sourceLinked="0"/>
        <c:majorTickMark val="out"/>
        <c:minorTickMark val="none"/>
        <c:tickLblPos val="nextTo"/>
        <c:txPr>
          <a:bodyPr/>
          <a:lstStyle/>
          <a:p>
            <a:pPr>
              <a:defRPr sz="1200" b="1"/>
            </a:pPr>
            <a:endParaRPr lang="en-US"/>
          </a:p>
        </c:txPr>
        <c:crossAx val="-1857716416"/>
        <c:crosses val="autoZero"/>
        <c:auto val="1"/>
        <c:lblAlgn val="ctr"/>
        <c:lblOffset val="100"/>
        <c:noMultiLvlLbl val="0"/>
      </c:catAx>
      <c:valAx>
        <c:axId val="-1857716416"/>
        <c:scaling>
          <c:orientation val="minMax"/>
        </c:scaling>
        <c:delete val="0"/>
        <c:axPos val="l"/>
        <c:numFmt formatCode="0.0%" sourceLinked="1"/>
        <c:majorTickMark val="out"/>
        <c:minorTickMark val="none"/>
        <c:tickLblPos val="nextTo"/>
        <c:txPr>
          <a:bodyPr/>
          <a:lstStyle/>
          <a:p>
            <a:pPr>
              <a:defRPr sz="1200" b="1"/>
            </a:pPr>
            <a:endParaRPr lang="en-US"/>
          </a:p>
        </c:txPr>
        <c:crossAx val="-1863396496"/>
        <c:crosses val="autoZero"/>
        <c:crossBetween val="between"/>
      </c:valAx>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accent1"/>
            </a:solidFill>
          </c:spPr>
          <c:invertIfNegative val="0"/>
          <c:dPt>
            <c:idx val="4"/>
            <c:invertIfNegative val="0"/>
            <c:bubble3D val="0"/>
            <c:spPr>
              <a:solidFill>
                <a:schemeClr val="accent2"/>
              </a:solidFill>
            </c:spPr>
            <c:extLst xmlns:c16r2="http://schemas.microsoft.com/office/drawing/2015/06/chart">
              <c:ext xmlns:c16="http://schemas.microsoft.com/office/drawing/2014/chart" uri="{C3380CC4-5D6E-409C-BE32-E72D297353CC}">
                <c16:uniqueId val="{00000001-190A-4CDA-B94A-AC88FE3F3B17}"/>
              </c:ext>
            </c:extLst>
          </c:dPt>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'R&amp;D Change2'!$A$14:$A$20</c:f>
              <c:strCache>
                <c:ptCount val="7"/>
                <c:pt idx="0">
                  <c:v>Arkansas</c:v>
                </c:pt>
                <c:pt idx="1">
                  <c:v>Mississippi</c:v>
                </c:pt>
                <c:pt idx="2">
                  <c:v>Kentucky</c:v>
                </c:pt>
                <c:pt idx="3">
                  <c:v>Alabama</c:v>
                </c:pt>
                <c:pt idx="4">
                  <c:v>Tennessee</c:v>
                </c:pt>
                <c:pt idx="5">
                  <c:v>Georgia</c:v>
                </c:pt>
                <c:pt idx="6">
                  <c:v>North Carolina</c:v>
                </c:pt>
              </c:strCache>
            </c:strRef>
          </c:cat>
          <c:val>
            <c:numRef>
              <c:f>'R&amp;D Change2'!$B$14:$B$20</c:f>
              <c:numCache>
                <c:formatCode>_("$"* #,##0_);_("$"* \(#,##0\);_("$"* "-"??_);_(@_)</c:formatCode>
                <c:ptCount val="7"/>
                <c:pt idx="0">
                  <c:v>293494.0</c:v>
                </c:pt>
                <c:pt idx="1">
                  <c:v>408232.0</c:v>
                </c:pt>
                <c:pt idx="2">
                  <c:v>532991.0</c:v>
                </c:pt>
                <c:pt idx="3">
                  <c:v>902922.0</c:v>
                </c:pt>
                <c:pt idx="4">
                  <c:v>1.075972E6</c:v>
                </c:pt>
                <c:pt idx="5">
                  <c:v>2.046068E6</c:v>
                </c:pt>
                <c:pt idx="6">
                  <c:v>2.815343E6</c:v>
                </c:pt>
              </c:numCache>
            </c:numRef>
          </c:val>
          <c:extLst xmlns:c16r2="http://schemas.microsoft.com/office/drawing/2015/06/chart">
            <c:ext xmlns:c16="http://schemas.microsoft.com/office/drawing/2014/chart" uri="{C3380CC4-5D6E-409C-BE32-E72D297353CC}">
              <c16:uniqueId val="{00000002-190A-4CDA-B94A-AC88FE3F3B17}"/>
            </c:ext>
          </c:extLst>
        </c:ser>
        <c:dLbls>
          <c:showLegendKey val="0"/>
          <c:showVal val="0"/>
          <c:showCatName val="0"/>
          <c:showSerName val="0"/>
          <c:showPercent val="0"/>
          <c:showBubbleSize val="0"/>
        </c:dLbls>
        <c:gapWidth val="150"/>
        <c:axId val="-1847891968"/>
        <c:axId val="-1853975392"/>
      </c:barChart>
      <c:catAx>
        <c:axId val="-1847891968"/>
        <c:scaling>
          <c:orientation val="minMax"/>
        </c:scaling>
        <c:delete val="0"/>
        <c:axPos val="b"/>
        <c:numFmt formatCode="General" sourceLinked="0"/>
        <c:majorTickMark val="out"/>
        <c:minorTickMark val="none"/>
        <c:tickLblPos val="nextTo"/>
        <c:txPr>
          <a:bodyPr/>
          <a:lstStyle/>
          <a:p>
            <a:pPr>
              <a:defRPr sz="1400" b="1"/>
            </a:pPr>
            <a:endParaRPr lang="en-US"/>
          </a:p>
        </c:txPr>
        <c:crossAx val="-1853975392"/>
        <c:crosses val="autoZero"/>
        <c:auto val="1"/>
        <c:lblAlgn val="ctr"/>
        <c:lblOffset val="100"/>
        <c:noMultiLvlLbl val="0"/>
      </c:catAx>
      <c:valAx>
        <c:axId val="-1853975392"/>
        <c:scaling>
          <c:orientation val="minMax"/>
        </c:scaling>
        <c:delete val="0"/>
        <c:axPos val="l"/>
        <c:majorGridlines/>
        <c:numFmt formatCode="_(&quot;$&quot;* #,##0_);_(&quot;$&quot;* \(#,##0\);_(&quot;$&quot;* &quot;-&quot;??_);_(@_)" sourceLinked="1"/>
        <c:majorTickMark val="out"/>
        <c:minorTickMark val="none"/>
        <c:tickLblPos val="nextTo"/>
        <c:txPr>
          <a:bodyPr/>
          <a:lstStyle/>
          <a:p>
            <a:pPr>
              <a:defRPr sz="1400" b="1"/>
            </a:pPr>
            <a:endParaRPr lang="en-US"/>
          </a:p>
        </c:txPr>
        <c:crossAx val="-1847891968"/>
        <c:crosses val="autoZero"/>
        <c:crossBetween val="between"/>
      </c:valAx>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plotArea>
      <c:layout/>
      <c:barChart>
        <c:barDir val="col"/>
        <c:grouping val="clustered"/>
        <c:varyColors val="0"/>
        <c:ser>
          <c:idx val="0"/>
          <c:order val="0"/>
          <c:tx>
            <c:strRef>
              <c:f>'R&amp;D Change2'!$B$23</c:f>
              <c:strCache>
                <c:ptCount val="1"/>
                <c:pt idx="0">
                  <c:v>Percent Change</c:v>
                </c:pt>
              </c:strCache>
            </c:strRef>
          </c:tx>
          <c:spPr>
            <a:solidFill>
              <a:schemeClr val="accent1"/>
            </a:solidFill>
          </c:spPr>
          <c:invertIfNegative val="0"/>
          <c:dPt>
            <c:idx val="3"/>
            <c:invertIfNegative val="0"/>
            <c:bubble3D val="0"/>
            <c:spPr>
              <a:solidFill>
                <a:schemeClr val="accent2"/>
              </a:solidFill>
            </c:spPr>
            <c:extLst xmlns:c16r2="http://schemas.microsoft.com/office/drawing/2015/06/chart">
              <c:ext xmlns:c16="http://schemas.microsoft.com/office/drawing/2014/chart" uri="{C3380CC4-5D6E-409C-BE32-E72D297353CC}">
                <c16:uniqueId val="{00000001-D21D-49CC-8E22-DCC9D2B21DA9}"/>
              </c:ext>
            </c:extLst>
          </c:dPt>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'R&amp;D Change2'!$A$24:$A$30</c:f>
              <c:strCache>
                <c:ptCount val="7"/>
                <c:pt idx="0">
                  <c:v>Kentucky</c:v>
                </c:pt>
                <c:pt idx="1">
                  <c:v>Mississippi</c:v>
                </c:pt>
                <c:pt idx="2">
                  <c:v>Arkansas</c:v>
                </c:pt>
                <c:pt idx="3">
                  <c:v>Tennessee</c:v>
                </c:pt>
                <c:pt idx="4">
                  <c:v>Alabama</c:v>
                </c:pt>
                <c:pt idx="5">
                  <c:v>Georgia</c:v>
                </c:pt>
                <c:pt idx="6">
                  <c:v>North Carolina</c:v>
                </c:pt>
              </c:strCache>
            </c:strRef>
          </c:cat>
          <c:val>
            <c:numRef>
              <c:f>'R&amp;D Change2'!$B$24:$B$30</c:f>
              <c:numCache>
                <c:formatCode>0%</c:formatCode>
                <c:ptCount val="7"/>
                <c:pt idx="0">
                  <c:v>0.0451890098382773</c:v>
                </c:pt>
                <c:pt idx="1">
                  <c:v>0.0505603664577891</c:v>
                </c:pt>
                <c:pt idx="2">
                  <c:v>0.185364986793108</c:v>
                </c:pt>
                <c:pt idx="3">
                  <c:v>0.393639605263328</c:v>
                </c:pt>
                <c:pt idx="4">
                  <c:v>0.482603762493617</c:v>
                </c:pt>
                <c:pt idx="5">
                  <c:v>0.518624050613182</c:v>
                </c:pt>
                <c:pt idx="6">
                  <c:v>0.623468632813829</c:v>
                </c:pt>
              </c:numCache>
            </c:numRef>
          </c:val>
          <c:extLst xmlns:c16r2="http://schemas.microsoft.com/office/drawing/2015/06/chart">
            <c:ext xmlns:c16="http://schemas.microsoft.com/office/drawing/2014/chart" uri="{C3380CC4-5D6E-409C-BE32-E72D297353CC}">
              <c16:uniqueId val="{00000002-D21D-49CC-8E22-DCC9D2B21DA9}"/>
            </c:ext>
          </c:extLst>
        </c:ser>
        <c:dLbls>
          <c:showLegendKey val="0"/>
          <c:showVal val="0"/>
          <c:showCatName val="0"/>
          <c:showSerName val="0"/>
          <c:showPercent val="0"/>
          <c:showBubbleSize val="0"/>
        </c:dLbls>
        <c:gapWidth val="150"/>
        <c:axId val="-1848037232"/>
        <c:axId val="-1848567760"/>
      </c:barChart>
      <c:catAx>
        <c:axId val="-1848037232"/>
        <c:scaling>
          <c:orientation val="minMax"/>
        </c:scaling>
        <c:delete val="0"/>
        <c:axPos val="b"/>
        <c:numFmt formatCode="General" sourceLinked="0"/>
        <c:majorTickMark val="out"/>
        <c:minorTickMark val="none"/>
        <c:tickLblPos val="nextTo"/>
        <c:txPr>
          <a:bodyPr/>
          <a:lstStyle/>
          <a:p>
            <a:pPr>
              <a:defRPr sz="1400" b="1"/>
            </a:pPr>
            <a:endParaRPr lang="en-US"/>
          </a:p>
        </c:txPr>
        <c:crossAx val="-1848567760"/>
        <c:crosses val="autoZero"/>
        <c:auto val="1"/>
        <c:lblAlgn val="ctr"/>
        <c:lblOffset val="100"/>
        <c:noMultiLvlLbl val="0"/>
      </c:catAx>
      <c:valAx>
        <c:axId val="-1848567760"/>
        <c:scaling>
          <c:orientation val="minMax"/>
        </c:scaling>
        <c:delete val="0"/>
        <c:axPos val="l"/>
        <c:majorGridlines/>
        <c:numFmt formatCode="0%" sourceLinked="1"/>
        <c:majorTickMark val="out"/>
        <c:minorTickMark val="none"/>
        <c:tickLblPos val="nextTo"/>
        <c:txPr>
          <a:bodyPr/>
          <a:lstStyle/>
          <a:p>
            <a:pPr>
              <a:defRPr sz="1400" b="1"/>
            </a:pPr>
            <a:endParaRPr lang="en-US"/>
          </a:p>
        </c:txPr>
        <c:crossAx val="-1848037232"/>
        <c:crosses val="autoZero"/>
        <c:crossBetween val="between"/>
      </c:valAx>
    </c:plotArea>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 Institution'!$K$5</c:f>
              <c:strCache>
                <c:ptCount val="1"/>
                <c:pt idx="0">
                  <c:v>Total Graduate Degrees Awarded </c:v>
                </c:pt>
              </c:strCache>
            </c:strRef>
          </c:tx>
          <c:spPr>
            <a:solidFill>
              <a:srgbClr val="4F81BD"/>
            </a:solidFill>
          </c:spPr>
          <c:invertIfNegative val="0"/>
          <c:cat>
            <c:strRef>
              <c:f>' Institution'!$J$6:$J$15</c:f>
              <c:strCache>
                <c:ptCount val="10"/>
                <c:pt idx="0">
                  <c:v>Austin Peay State University</c:v>
                </c:pt>
                <c:pt idx="1">
                  <c:v>East Tennessee State University</c:v>
                </c:pt>
                <c:pt idx="2">
                  <c:v>Middle Tennessee State University</c:v>
                </c:pt>
                <c:pt idx="3">
                  <c:v>Tennessee State University</c:v>
                </c:pt>
                <c:pt idx="4">
                  <c:v>Tennessee Technological University</c:v>
                </c:pt>
                <c:pt idx="5">
                  <c:v>University of Memphis</c:v>
                </c:pt>
                <c:pt idx="6">
                  <c:v>University of Tennessee, Chattanooga</c:v>
                </c:pt>
                <c:pt idx="7">
                  <c:v>University of Tennessee, Knoxville</c:v>
                </c:pt>
                <c:pt idx="8">
                  <c:v>University of Tennessee, Martin</c:v>
                </c:pt>
                <c:pt idx="9">
                  <c:v>University of Tennessee, Medical Health Sci Center</c:v>
                </c:pt>
              </c:strCache>
            </c:strRef>
          </c:cat>
          <c:val>
            <c:numRef>
              <c:f>' Institution'!$K$6:$K$15</c:f>
              <c:numCache>
                <c:formatCode>General</c:formatCode>
                <c:ptCount val="10"/>
                <c:pt idx="0">
                  <c:v>310.0</c:v>
                </c:pt>
                <c:pt idx="1">
                  <c:v>903.0</c:v>
                </c:pt>
                <c:pt idx="2">
                  <c:v>827.0</c:v>
                </c:pt>
                <c:pt idx="3">
                  <c:v>561.0</c:v>
                </c:pt>
                <c:pt idx="4">
                  <c:v>323.0</c:v>
                </c:pt>
                <c:pt idx="5">
                  <c:v>1320.0</c:v>
                </c:pt>
                <c:pt idx="6">
                  <c:v>491.0</c:v>
                </c:pt>
                <c:pt idx="7">
                  <c:v>2120.0</c:v>
                </c:pt>
                <c:pt idx="8">
                  <c:v>104.0</c:v>
                </c:pt>
                <c:pt idx="9">
                  <c:v>729.0</c:v>
                </c:pt>
              </c:numCache>
            </c:numRef>
          </c:val>
          <c:extLst xmlns:c16r2="http://schemas.microsoft.com/office/drawing/2015/06/chart">
            <c:ext xmlns:c16="http://schemas.microsoft.com/office/drawing/2014/chart" uri="{C3380CC4-5D6E-409C-BE32-E72D297353CC}">
              <c16:uniqueId val="{00000000-796B-4074-B7DA-43BDD1CBA6B8}"/>
            </c:ext>
          </c:extLst>
        </c:ser>
        <c:dLbls>
          <c:showLegendKey val="0"/>
          <c:showVal val="0"/>
          <c:showCatName val="0"/>
          <c:showSerName val="0"/>
          <c:showPercent val="0"/>
          <c:showBubbleSize val="0"/>
        </c:dLbls>
        <c:gapWidth val="150"/>
        <c:axId val="-1854503824"/>
        <c:axId val="-1854501504"/>
      </c:barChart>
      <c:catAx>
        <c:axId val="-1854503824"/>
        <c:scaling>
          <c:orientation val="minMax"/>
        </c:scaling>
        <c:delete val="0"/>
        <c:axPos val="b"/>
        <c:numFmt formatCode="General" sourceLinked="0"/>
        <c:majorTickMark val="out"/>
        <c:minorTickMark val="none"/>
        <c:tickLblPos val="nextTo"/>
        <c:txPr>
          <a:bodyPr/>
          <a:lstStyle/>
          <a:p>
            <a:pPr>
              <a:defRPr sz="1400" b="1"/>
            </a:pPr>
            <a:endParaRPr lang="en-US"/>
          </a:p>
        </c:txPr>
        <c:crossAx val="-1854501504"/>
        <c:crosses val="autoZero"/>
        <c:auto val="1"/>
        <c:lblAlgn val="ctr"/>
        <c:lblOffset val="100"/>
        <c:noMultiLvlLbl val="0"/>
      </c:catAx>
      <c:valAx>
        <c:axId val="-1854501504"/>
        <c:scaling>
          <c:orientation val="minMax"/>
        </c:scaling>
        <c:delete val="0"/>
        <c:axPos val="l"/>
        <c:majorGridlines/>
        <c:numFmt formatCode="#,##0" sourceLinked="0"/>
        <c:majorTickMark val="out"/>
        <c:minorTickMark val="none"/>
        <c:tickLblPos val="nextTo"/>
        <c:txPr>
          <a:bodyPr/>
          <a:lstStyle/>
          <a:p>
            <a:pPr>
              <a:defRPr sz="1400" b="1"/>
            </a:pPr>
            <a:endParaRPr lang="en-US"/>
          </a:p>
        </c:txPr>
        <c:crossAx val="-1854503824"/>
        <c:crosses val="autoZero"/>
        <c:crossBetween val="between"/>
      </c:valAx>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4"/>
          <c:order val="0"/>
          <c:tx>
            <c:strRef>
              <c:f>'Major Field'!$F$5</c:f>
              <c:strCache>
                <c:ptCount val="1"/>
                <c:pt idx="0">
                  <c:v>Percent of Total</c:v>
                </c:pt>
              </c:strCache>
            </c:strRef>
          </c:tx>
          <c:spPr>
            <a:solidFill>
              <a:srgbClr val="4F81BD"/>
            </a:solidFill>
          </c:spPr>
          <c:invertIfNegative val="0"/>
          <c:dPt>
            <c:idx val="7"/>
            <c:invertIfNegative val="0"/>
            <c:bubble3D val="0"/>
            <c:spPr>
              <a:solidFill>
                <a:srgbClr val="C0504D"/>
              </a:solidFill>
            </c:spPr>
            <c:extLst xmlns:c16r2="http://schemas.microsoft.com/office/drawing/2015/06/chart">
              <c:ext xmlns:c16="http://schemas.microsoft.com/office/drawing/2014/chart" uri="{C3380CC4-5D6E-409C-BE32-E72D297353CC}">
                <c16:uniqueId val="{00000001-6525-4942-B9E7-AD7AB647BC25}"/>
              </c:ext>
            </c:extLst>
          </c:dPt>
          <c:dPt>
            <c:idx val="10"/>
            <c:invertIfNegative val="0"/>
            <c:bubble3D val="0"/>
            <c:spPr>
              <a:solidFill>
                <a:srgbClr val="C0504D"/>
              </a:solidFill>
            </c:spPr>
            <c:extLst xmlns:c16r2="http://schemas.microsoft.com/office/drawing/2015/06/chart">
              <c:ext xmlns:c16="http://schemas.microsoft.com/office/drawing/2014/chart" uri="{C3380CC4-5D6E-409C-BE32-E72D297353CC}">
                <c16:uniqueId val="{00000003-6525-4942-B9E7-AD7AB647BC25}"/>
              </c:ext>
            </c:extLst>
          </c:dPt>
          <c:dPt>
            <c:idx val="13"/>
            <c:invertIfNegative val="0"/>
            <c:bubble3D val="0"/>
            <c:spPr>
              <a:solidFill>
                <a:srgbClr val="C0504D"/>
              </a:solidFill>
            </c:spPr>
            <c:extLst xmlns:c16r2="http://schemas.microsoft.com/office/drawing/2015/06/chart">
              <c:ext xmlns:c16="http://schemas.microsoft.com/office/drawing/2014/chart" uri="{C3380CC4-5D6E-409C-BE32-E72D297353CC}">
                <c16:uniqueId val="{00000005-6525-4942-B9E7-AD7AB647BC25}"/>
              </c:ext>
            </c:extLst>
          </c:dPt>
          <c:dPt>
            <c:idx val="14"/>
            <c:invertIfNegative val="0"/>
            <c:bubble3D val="0"/>
            <c:spPr>
              <a:solidFill>
                <a:srgbClr val="C0504D"/>
              </a:solidFill>
            </c:spPr>
            <c:extLst xmlns:c16r2="http://schemas.microsoft.com/office/drawing/2015/06/chart">
              <c:ext xmlns:c16="http://schemas.microsoft.com/office/drawing/2014/chart" uri="{C3380CC4-5D6E-409C-BE32-E72D297353CC}">
                <c16:uniqueId val="{00000007-6525-4942-B9E7-AD7AB647BC25}"/>
              </c:ext>
            </c:extLst>
          </c:dPt>
          <c:dPt>
            <c:idx val="20"/>
            <c:invertIfNegative val="0"/>
            <c:bubble3D val="0"/>
            <c:spPr>
              <a:solidFill>
                <a:srgbClr val="C0504D"/>
              </a:solidFill>
            </c:spPr>
            <c:extLst xmlns:c16r2="http://schemas.microsoft.com/office/drawing/2015/06/chart">
              <c:ext xmlns:c16="http://schemas.microsoft.com/office/drawing/2014/chart" uri="{C3380CC4-5D6E-409C-BE32-E72D297353CC}">
                <c16:uniqueId val="{00000009-6525-4942-B9E7-AD7AB647BC25}"/>
              </c:ext>
            </c:extLst>
          </c:dPt>
          <c:cat>
            <c:strRef>
              <c:f>'Major Field'!$A$11:$A$34</c:f>
              <c:strCache>
                <c:ptCount val="24"/>
                <c:pt idx="0">
                  <c:v>Trades &amp; Industrial</c:v>
                </c:pt>
                <c:pt idx="1">
                  <c:v>Philosophy, Religion, &amp; Theology</c:v>
                </c:pt>
                <c:pt idx="2">
                  <c:v>Foreign Languages &amp; Literature</c:v>
                </c:pt>
                <c:pt idx="3">
                  <c:v>Architecture &amp; Related Programs</c:v>
                </c:pt>
                <c:pt idx="4">
                  <c:v>Other</c:v>
                </c:pt>
                <c:pt idx="5">
                  <c:v>Library Science</c:v>
                </c:pt>
                <c:pt idx="6">
                  <c:v>Communications</c:v>
                </c:pt>
                <c:pt idx="7">
                  <c:v>Mathematics</c:v>
                </c:pt>
                <c:pt idx="8">
                  <c:v>Liberal Arts &amp; Sciences</c:v>
                </c:pt>
                <c:pt idx="9">
                  <c:v>Agriculture</c:v>
                </c:pt>
                <c:pt idx="10">
                  <c:v>Computer &amp; Information Sciences</c:v>
                </c:pt>
                <c:pt idx="11">
                  <c:v>Visual &amp; Performing Arts</c:v>
                </c:pt>
                <c:pt idx="12">
                  <c:v>English Language &amp; Literature</c:v>
                </c:pt>
                <c:pt idx="13">
                  <c:v>Physical Sciences</c:v>
                </c:pt>
                <c:pt idx="14">
                  <c:v>Biological &amp; Life Sciences</c:v>
                </c:pt>
                <c:pt idx="15">
                  <c:v>Social Sciences &amp; History</c:v>
                </c:pt>
                <c:pt idx="16">
                  <c:v>Psychology</c:v>
                </c:pt>
                <c:pt idx="17">
                  <c:v>Parks, Recreation, Leisure &amp; Fitness</c:v>
                </c:pt>
                <c:pt idx="18">
                  <c:v>Law &amp; Legal Studies</c:v>
                </c:pt>
                <c:pt idx="19">
                  <c:v>Protective Services &amp; Public Affairs</c:v>
                </c:pt>
                <c:pt idx="20">
                  <c:v>Engineering</c:v>
                </c:pt>
                <c:pt idx="21">
                  <c:v>Business Management</c:v>
                </c:pt>
                <c:pt idx="22">
                  <c:v>Education</c:v>
                </c:pt>
                <c:pt idx="23">
                  <c:v>Health Professions</c:v>
                </c:pt>
              </c:strCache>
            </c:strRef>
          </c:cat>
          <c:val>
            <c:numRef>
              <c:f>'Major Field'!$F$11:$F$34</c:f>
              <c:numCache>
                <c:formatCode>0%</c:formatCode>
                <c:ptCount val="24"/>
                <c:pt idx="0">
                  <c:v>0.0009105098855359</c:v>
                </c:pt>
                <c:pt idx="1">
                  <c:v>0.00234131113423517</c:v>
                </c:pt>
                <c:pt idx="2">
                  <c:v>0.00403225806451613</c:v>
                </c:pt>
                <c:pt idx="3">
                  <c:v>0.00481269510926119</c:v>
                </c:pt>
                <c:pt idx="4">
                  <c:v>0.00572320499479709</c:v>
                </c:pt>
                <c:pt idx="5">
                  <c:v>0.00975546305931321</c:v>
                </c:pt>
                <c:pt idx="6">
                  <c:v>0.011576482830385</c:v>
                </c:pt>
                <c:pt idx="7">
                  <c:v>0.0124869927159209</c:v>
                </c:pt>
                <c:pt idx="8">
                  <c:v>0.0143080124869927</c:v>
                </c:pt>
                <c:pt idx="9">
                  <c:v>0.0152185223725286</c:v>
                </c:pt>
                <c:pt idx="10">
                  <c:v>0.0154786680541103</c:v>
                </c:pt>
                <c:pt idx="11">
                  <c:v>0.0156087408949011</c:v>
                </c:pt>
                <c:pt idx="12">
                  <c:v>0.016519250780437</c:v>
                </c:pt>
                <c:pt idx="13">
                  <c:v>0.0186004162330905</c:v>
                </c:pt>
                <c:pt idx="14">
                  <c:v>0.0226326742976067</c:v>
                </c:pt>
                <c:pt idx="15">
                  <c:v>0.0234131113423517</c:v>
                </c:pt>
                <c:pt idx="16">
                  <c:v>0.0310874089490114</c:v>
                </c:pt>
                <c:pt idx="17">
                  <c:v>0.036420395421436</c:v>
                </c:pt>
                <c:pt idx="18">
                  <c:v>0.0366805411030177</c:v>
                </c:pt>
                <c:pt idx="19">
                  <c:v>0.0552809573361082</c:v>
                </c:pt>
                <c:pt idx="20">
                  <c:v>0.0681581685744017</c:v>
                </c:pt>
                <c:pt idx="21">
                  <c:v>0.153225806451613</c:v>
                </c:pt>
                <c:pt idx="22">
                  <c:v>0.174037460978148</c:v>
                </c:pt>
                <c:pt idx="23">
                  <c:v>0.251690946930281</c:v>
                </c:pt>
              </c:numCache>
            </c:numRef>
          </c:val>
          <c:extLst xmlns:c16r2="http://schemas.microsoft.com/office/drawing/2015/06/chart">
            <c:ext xmlns:c16="http://schemas.microsoft.com/office/drawing/2014/chart" uri="{C3380CC4-5D6E-409C-BE32-E72D297353CC}">
              <c16:uniqueId val="{00000000-38FB-4CA4-B3AE-BB7A6B33C17D}"/>
            </c:ext>
          </c:extLst>
        </c:ser>
        <c:dLbls>
          <c:showLegendKey val="0"/>
          <c:showVal val="0"/>
          <c:showCatName val="0"/>
          <c:showSerName val="0"/>
          <c:showPercent val="0"/>
          <c:showBubbleSize val="0"/>
        </c:dLbls>
        <c:gapWidth val="150"/>
        <c:axId val="-1847198240"/>
        <c:axId val="-1850879392"/>
      </c:barChart>
      <c:catAx>
        <c:axId val="-1847198240"/>
        <c:scaling>
          <c:orientation val="minMax"/>
        </c:scaling>
        <c:delete val="0"/>
        <c:axPos val="l"/>
        <c:numFmt formatCode="General" sourceLinked="0"/>
        <c:majorTickMark val="out"/>
        <c:minorTickMark val="none"/>
        <c:tickLblPos val="nextTo"/>
        <c:txPr>
          <a:bodyPr/>
          <a:lstStyle/>
          <a:p>
            <a:pPr>
              <a:defRPr sz="1200" b="1"/>
            </a:pPr>
            <a:endParaRPr lang="en-US"/>
          </a:p>
        </c:txPr>
        <c:crossAx val="-1850879392"/>
        <c:crosses val="autoZero"/>
        <c:auto val="1"/>
        <c:lblAlgn val="ctr"/>
        <c:lblOffset val="100"/>
        <c:noMultiLvlLbl val="0"/>
      </c:catAx>
      <c:valAx>
        <c:axId val="-1850879392"/>
        <c:scaling>
          <c:orientation val="minMax"/>
        </c:scaling>
        <c:delete val="0"/>
        <c:axPos val="b"/>
        <c:majorGridlines/>
        <c:numFmt formatCode="0%" sourceLinked="1"/>
        <c:majorTickMark val="out"/>
        <c:minorTickMark val="none"/>
        <c:tickLblPos val="nextTo"/>
        <c:txPr>
          <a:bodyPr/>
          <a:lstStyle/>
          <a:p>
            <a:pPr>
              <a:defRPr sz="1400" b="1"/>
            </a:pPr>
            <a:endParaRPr lang="en-US"/>
          </a:p>
        </c:txPr>
        <c:crossAx val="-1847198240"/>
        <c:crosses val="autoZero"/>
        <c:crossBetween val="between"/>
      </c:valAx>
    </c:plotArea>
    <c:plotVisOnly val="1"/>
    <c:dispBlanksAs val="gap"/>
    <c:showDLblsOverMax val="0"/>
  </c:chart>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5-9AD7-43DD-A05D-E4E8988BA129}"/>
              </c:ext>
            </c:extLst>
          </c:dPt>
          <c:dPt>
            <c:idx val="1"/>
            <c:bubble3D val="0"/>
            <c:spPr>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6-9AD7-43DD-A05D-E4E8988BA129}"/>
              </c:ext>
            </c:extLst>
          </c:dPt>
          <c:dPt>
            <c:idx val="2"/>
            <c:bubble3D val="0"/>
            <c:spPr>
              <a:gradFill rotWithShape="1">
                <a:gsLst>
                  <a:gs pos="0">
                    <a:schemeClr val="accent3">
                      <a:tint val="100000"/>
                      <a:shade val="100000"/>
                      <a:satMod val="130000"/>
                    </a:schemeClr>
                  </a:gs>
                  <a:gs pos="100000">
                    <a:schemeClr val="accent3">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4-9AD7-43DD-A05D-E4E8988BA129}"/>
              </c:ext>
            </c:extLst>
          </c:dPt>
          <c:dPt>
            <c:idx val="3"/>
            <c:bubble3D val="0"/>
            <c:spPr>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1-9AD7-43DD-A05D-E4E8988BA129}"/>
              </c:ext>
            </c:extLst>
          </c:dPt>
          <c:dPt>
            <c:idx val="4"/>
            <c:bubble3D val="0"/>
            <c:spPr>
              <a:gradFill rotWithShape="1">
                <a:gsLst>
                  <a:gs pos="0">
                    <a:schemeClr val="accent5">
                      <a:tint val="100000"/>
                      <a:shade val="100000"/>
                      <a:satMod val="130000"/>
                    </a:schemeClr>
                  </a:gs>
                  <a:gs pos="100000">
                    <a:schemeClr val="accent5">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2-9AD7-43DD-A05D-E4E8988BA129}"/>
              </c:ext>
            </c:extLst>
          </c:dPt>
          <c:dPt>
            <c:idx val="5"/>
            <c:bubble3D val="0"/>
            <c:spPr>
              <a:gradFill rotWithShape="1">
                <a:gsLst>
                  <a:gs pos="0">
                    <a:schemeClr val="accent6">
                      <a:tint val="100000"/>
                      <a:shade val="100000"/>
                      <a:satMod val="130000"/>
                    </a:schemeClr>
                  </a:gs>
                  <a:gs pos="100000">
                    <a:schemeClr val="accent6">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xmlns:c16r2="http://schemas.microsoft.com/office/drawing/2015/06/chart">
              <c:ext xmlns:c16="http://schemas.microsoft.com/office/drawing/2014/chart" uri="{C3380CC4-5D6E-409C-BE32-E72D297353CC}">
                <c16:uniqueId val="{00000003-9AD7-43DD-A05D-E4E8988BA129}"/>
              </c:ext>
            </c:extLst>
          </c:dPt>
          <c:dLbls>
            <c:dLbl>
              <c:idx val="0"/>
              <c:layout>
                <c:manualLayout>
                  <c:x val="-0.0960165127015739"/>
                  <c:y val="-0.106830856104485"/>
                </c:manualLayout>
              </c:layout>
              <c:dLblPos val="bestFit"/>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5-9AD7-43DD-A05D-E4E8988BA129}"/>
                </c:ext>
                <c:ext xmlns:c15="http://schemas.microsoft.com/office/drawing/2012/chart" uri="{CE6537A1-D6FC-4f65-9D91-7224C49458BB}"/>
              </c:extLst>
            </c:dLbl>
            <c:dLbl>
              <c:idx val="1"/>
              <c:layout>
                <c:manualLayout>
                  <c:x val="0.0552035099293401"/>
                  <c:y val="-0.124905502326166"/>
                </c:manualLayout>
              </c:layout>
              <c:dLblPos val="bestFit"/>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6-9AD7-43DD-A05D-E4E8988BA129}"/>
                </c:ext>
                <c:ext xmlns:c15="http://schemas.microsoft.com/office/drawing/2012/chart" uri="{CE6537A1-D6FC-4f65-9D91-7224C49458BB}"/>
              </c:extLst>
            </c:dLbl>
            <c:dLbl>
              <c:idx val="2"/>
              <c:layout>
                <c:manualLayout>
                  <c:x val="0.105416928117381"/>
                  <c:y val="0.0230365605383306"/>
                </c:manualLayout>
              </c:layout>
              <c:dLblPos val="bestFit"/>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4-9AD7-43DD-A05D-E4E8988BA129}"/>
                </c:ext>
                <c:ext xmlns:c15="http://schemas.microsoft.com/office/drawing/2012/chart" uri="{CE6537A1-D6FC-4f65-9D91-7224C49458BB}"/>
              </c:extLst>
            </c:dLbl>
            <c:dLbl>
              <c:idx val="3"/>
              <c:layout>
                <c:manualLayout>
                  <c:x val="0.0249816164502402"/>
                  <c:y val="0.0772069353964278"/>
                </c:manualLayout>
              </c:layout>
              <c:dLblPos val="bestFit"/>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1-9AD7-43DD-A05D-E4E8988BA129}"/>
                </c:ext>
                <c:ext xmlns:c15="http://schemas.microsoft.com/office/drawing/2012/chart" uri="{CE6537A1-D6FC-4f65-9D91-7224C49458BB}"/>
              </c:extLst>
            </c:dLbl>
            <c:dLbl>
              <c:idx val="4"/>
              <c:layout>
                <c:manualLayout>
                  <c:x val="0.0135362302256467"/>
                  <c:y val="0.0706102959939791"/>
                </c:manualLayout>
              </c:layout>
              <c:dLblPos val="bestFit"/>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2-9AD7-43DD-A05D-E4E8988BA129}"/>
                </c:ext>
                <c:ext xmlns:c15="http://schemas.microsoft.com/office/drawing/2012/chart" uri="{CE6537A1-D6FC-4f65-9D91-7224C49458BB}"/>
              </c:extLst>
            </c:dLbl>
            <c:dLbl>
              <c:idx val="5"/>
              <c:layout>
                <c:manualLayout>
                  <c:x val="0.00297206424949797"/>
                  <c:y val="0.0367854353044708"/>
                </c:manualLayout>
              </c:layout>
              <c:dLblPos val="bestFit"/>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3-9AD7-43DD-A05D-E4E8988BA129}"/>
                </c:ext>
                <c:ext xmlns:c15="http://schemas.microsoft.com/office/drawing/2012/chart" uri="{CE6537A1-D6FC-4f65-9D91-7224C49458BB}"/>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lt1">
                      <a:lumMod val="95000"/>
                      <a:alpha val="54000"/>
                    </a:schemeClr>
                  </a:solidFill>
                </a:ln>
                <a:effectLst/>
              </c:spPr>
            </c:leaderLines>
            <c:extLst xmlns:c16r2="http://schemas.microsoft.com/office/drawing/2015/06/chart">
              <c:ext xmlns:c15="http://schemas.microsoft.com/office/drawing/2012/chart" uri="{CE6537A1-D6FC-4f65-9D91-7224C49458BB}"/>
            </c:extLst>
          </c:dLbls>
          <c:cat>
            <c:strRef>
              <c:f>Sheet1!$A$2:$A$7</c:f>
              <c:strCache>
                <c:ptCount val="6"/>
                <c:pt idx="0">
                  <c:v>Federal government</c:v>
                </c:pt>
                <c:pt idx="1">
                  <c:v>State and local government</c:v>
                </c:pt>
                <c:pt idx="2">
                  <c:v>Institution funds</c:v>
                </c:pt>
                <c:pt idx="3">
                  <c:v>Business</c:v>
                </c:pt>
                <c:pt idx="4">
                  <c:v>Nonprofit organizations</c:v>
                </c:pt>
                <c:pt idx="5">
                  <c:v>All other sources</c:v>
                </c:pt>
              </c:strCache>
            </c:strRef>
          </c:cat>
          <c:val>
            <c:numRef>
              <c:f>Sheet1!$B$2:$B$7</c:f>
              <c:numCache>
                <c:formatCode>0.0%</c:formatCode>
                <c:ptCount val="6"/>
                <c:pt idx="0">
                  <c:v>0.581932429468425</c:v>
                </c:pt>
                <c:pt idx="1">
                  <c:v>0.0289310502503783</c:v>
                </c:pt>
                <c:pt idx="2">
                  <c:v>0.292965802084069</c:v>
                </c:pt>
                <c:pt idx="3">
                  <c:v>0.0485142736056329</c:v>
                </c:pt>
                <c:pt idx="4">
                  <c:v>0.0360669236745938</c:v>
                </c:pt>
                <c:pt idx="5">
                  <c:v>0.0115895209169012</c:v>
                </c:pt>
              </c:numCache>
            </c:numRef>
          </c:val>
          <c:extLst xmlns:c16r2="http://schemas.microsoft.com/office/drawing/2015/06/chart">
            <c:ext xmlns:c16="http://schemas.microsoft.com/office/drawing/2014/chart" uri="{C3380CC4-5D6E-409C-BE32-E72D297353CC}">
              <c16:uniqueId val="{00000000-9AD7-43DD-A05D-E4E8988BA129}"/>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l"/>
      <c:layout>
        <c:manualLayout>
          <c:xMode val="edge"/>
          <c:yMode val="edge"/>
          <c:x val="0.00715894463627347"/>
          <c:y val="0.0900376450568394"/>
          <c:w val="0.351285279528133"/>
          <c:h val="0.733259909639652"/>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userShapes r:id="rId4"/>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61658598696087"/>
          <c:y val="0.0342949500072569"/>
          <c:w val="0.920582743658671"/>
          <c:h val="0.883476397587844"/>
        </c:manualLayout>
      </c:layout>
      <c:barChart>
        <c:barDir val="col"/>
        <c:grouping val="clustered"/>
        <c:varyColors val="0"/>
        <c:ser>
          <c:idx val="0"/>
          <c:order val="0"/>
          <c:tx>
            <c:strRef>
              <c:f>Sheet1!$D$1</c:f>
              <c:strCache>
                <c:ptCount val="1"/>
                <c:pt idx="0">
                  <c:v>Average</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High School</c:v>
                </c:pt>
                <c:pt idx="1">
                  <c:v>Some College</c:v>
                </c:pt>
                <c:pt idx="2">
                  <c:v>A.A. Degree</c:v>
                </c:pt>
                <c:pt idx="3">
                  <c:v>BA Degree</c:v>
                </c:pt>
                <c:pt idx="4">
                  <c:v>MA Degree</c:v>
                </c:pt>
                <c:pt idx="5">
                  <c:v>PROF/PHD Degree</c:v>
                </c:pt>
              </c:strCache>
            </c:strRef>
          </c:cat>
          <c:val>
            <c:numRef>
              <c:f>Sheet1!$D$2:$D$7</c:f>
              <c:numCache>
                <c:formatCode>0.00</c:formatCode>
                <c:ptCount val="6"/>
                <c:pt idx="0">
                  <c:v>30.695</c:v>
                </c:pt>
                <c:pt idx="1">
                  <c:v>32.295</c:v>
                </c:pt>
                <c:pt idx="2">
                  <c:v>34.21</c:v>
                </c:pt>
                <c:pt idx="3">
                  <c:v>34.69</c:v>
                </c:pt>
                <c:pt idx="4">
                  <c:v>36.5</c:v>
                </c:pt>
                <c:pt idx="5">
                  <c:v>38.60500000000001</c:v>
                </c:pt>
              </c:numCache>
            </c:numRef>
          </c:val>
          <c:extLst xmlns:c16r2="http://schemas.microsoft.com/office/drawing/2015/06/chart">
            <c:ext xmlns:c16="http://schemas.microsoft.com/office/drawing/2014/chart" uri="{C3380CC4-5D6E-409C-BE32-E72D297353CC}">
              <c16:uniqueId val="{00000000-EB0B-4A04-81FD-F9AB7D55844A}"/>
            </c:ext>
          </c:extLst>
        </c:ser>
        <c:dLbls>
          <c:showLegendKey val="0"/>
          <c:showVal val="0"/>
          <c:showCatName val="0"/>
          <c:showSerName val="0"/>
          <c:showPercent val="0"/>
          <c:showBubbleSize val="0"/>
        </c:dLbls>
        <c:gapWidth val="219"/>
        <c:overlap val="-27"/>
        <c:axId val="-1847009824"/>
        <c:axId val="-1847005136"/>
      </c:barChart>
      <c:catAx>
        <c:axId val="-1847009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847005136"/>
        <c:crosses val="autoZero"/>
        <c:auto val="1"/>
        <c:lblAlgn val="ctr"/>
        <c:lblOffset val="100"/>
        <c:noMultiLvlLbl val="0"/>
      </c:catAx>
      <c:valAx>
        <c:axId val="-184700513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8470098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21050267049918"/>
          <c:y val="0.0307431208690994"/>
          <c:w val="0.84712201077984"/>
          <c:h val="0.889026356339399"/>
        </c:manualLayout>
      </c:layout>
      <c:barChart>
        <c:barDir val="bar"/>
        <c:grouping val="clustered"/>
        <c:varyColors val="0"/>
        <c:ser>
          <c:idx val="0"/>
          <c:order val="0"/>
          <c:tx>
            <c:strRef>
              <c:f>Sheet1!$B$1</c:f>
              <c:strCache>
                <c:ptCount val="1"/>
                <c:pt idx="0">
                  <c:v>Bachelor's</c:v>
                </c:pt>
              </c:strCache>
            </c:strRef>
          </c:tx>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c:f>
              <c:strCache>
                <c:ptCount val="1"/>
                <c:pt idx="0">
                  <c:v>Category 1</c:v>
                </c:pt>
              </c:strCache>
            </c:strRef>
          </c:cat>
          <c:val>
            <c:numRef>
              <c:f>Sheet1!$B$2</c:f>
              <c:numCache>
                <c:formatCode>"$"#,##0_);[Red]\("$"#,##0\)</c:formatCode>
                <c:ptCount val="1"/>
                <c:pt idx="0">
                  <c:v>3.2441789648199E6</c:v>
                </c:pt>
              </c:numCache>
            </c:numRef>
          </c:val>
          <c:extLst xmlns:c16r2="http://schemas.microsoft.com/office/drawing/2015/06/chart">
            <c:ext xmlns:c16="http://schemas.microsoft.com/office/drawing/2014/chart" uri="{C3380CC4-5D6E-409C-BE32-E72D297353CC}">
              <c16:uniqueId val="{00000000-0299-4984-9846-6EDF6A3FB727}"/>
            </c:ext>
          </c:extLst>
        </c:ser>
        <c:ser>
          <c:idx val="1"/>
          <c:order val="1"/>
          <c:tx>
            <c:strRef>
              <c:f>Sheet1!$C$1</c:f>
              <c:strCache>
                <c:ptCount val="1"/>
                <c:pt idx="0">
                  <c:v>MA</c:v>
                </c:pt>
              </c:strCache>
            </c:strRef>
          </c:tx>
          <c:spPr>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c:f>
              <c:strCache>
                <c:ptCount val="1"/>
                <c:pt idx="0">
                  <c:v>Category 1</c:v>
                </c:pt>
              </c:strCache>
            </c:strRef>
          </c:cat>
          <c:val>
            <c:numRef>
              <c:f>Sheet1!$C$2</c:f>
              <c:numCache>
                <c:formatCode>"$"#,##0_);[Red]\("$"#,##0\)</c:formatCode>
                <c:ptCount val="1"/>
                <c:pt idx="0">
                  <c:v>4.17156509147052E6</c:v>
                </c:pt>
              </c:numCache>
            </c:numRef>
          </c:val>
          <c:extLst xmlns:c16r2="http://schemas.microsoft.com/office/drawing/2015/06/chart">
            <c:ext xmlns:c16="http://schemas.microsoft.com/office/drawing/2014/chart" uri="{C3380CC4-5D6E-409C-BE32-E72D297353CC}">
              <c16:uniqueId val="{00000001-0299-4984-9846-6EDF6A3FB727}"/>
            </c:ext>
          </c:extLst>
        </c:ser>
        <c:ser>
          <c:idx val="2"/>
          <c:order val="2"/>
          <c:tx>
            <c:strRef>
              <c:f>Sheet1!$D$1</c:f>
              <c:strCache>
                <c:ptCount val="1"/>
                <c:pt idx="0">
                  <c:v>PROF/PHD</c:v>
                </c:pt>
              </c:strCache>
            </c:strRef>
          </c:tx>
          <c:spPr>
            <a:solidFill>
              <a:srgbClr val="003087"/>
            </a:solidFill>
            <a:ln>
              <a:noFill/>
            </a:ln>
            <a:effectLst>
              <a:outerShdw blurRad="40000" dist="23000" dir="5400000" rotWithShape="0">
                <a:srgbClr val="000000">
                  <a:alpha val="35000"/>
                </a:srgbClr>
              </a:outerShdw>
            </a:effectLst>
          </c:spPr>
          <c:invertIfNegative val="0"/>
          <c:dLbls>
            <c:dLbl>
              <c:idx val="0"/>
              <c:layout>
                <c:manualLayout>
                  <c:x val="1.10616001412862E-16"/>
                  <c:y val="0.0"/>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21C0-4355-B115-56E259B693E7}"/>
                </c:ex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c:f>
              <c:strCache>
                <c:ptCount val="1"/>
                <c:pt idx="0">
                  <c:v>Category 1</c:v>
                </c:pt>
              </c:strCache>
            </c:strRef>
          </c:cat>
          <c:val>
            <c:numRef>
              <c:f>Sheet1!$D$2</c:f>
              <c:numCache>
                <c:formatCode>"$"#,##0_);[Red]\("$"#,##0\)</c:formatCode>
                <c:ptCount val="1"/>
                <c:pt idx="0">
                  <c:v>5.66888068744076E6</c:v>
                </c:pt>
              </c:numCache>
            </c:numRef>
          </c:val>
          <c:extLst xmlns:c16r2="http://schemas.microsoft.com/office/drawing/2015/06/chart">
            <c:ext xmlns:c16="http://schemas.microsoft.com/office/drawing/2014/chart" uri="{C3380CC4-5D6E-409C-BE32-E72D297353CC}">
              <c16:uniqueId val="{00000002-0299-4984-9846-6EDF6A3FB727}"/>
            </c:ext>
          </c:extLst>
        </c:ser>
        <c:dLbls>
          <c:showLegendKey val="0"/>
          <c:showVal val="0"/>
          <c:showCatName val="0"/>
          <c:showSerName val="0"/>
          <c:showPercent val="0"/>
          <c:showBubbleSize val="0"/>
        </c:dLbls>
        <c:gapWidth val="100"/>
        <c:axId val="-1850577408"/>
        <c:axId val="-1850573184"/>
      </c:barChart>
      <c:catAx>
        <c:axId val="-1850577408"/>
        <c:scaling>
          <c:orientation val="minMax"/>
        </c:scaling>
        <c:delete val="1"/>
        <c:axPos val="l"/>
        <c:numFmt formatCode="General" sourceLinked="1"/>
        <c:majorTickMark val="none"/>
        <c:minorTickMark val="none"/>
        <c:tickLblPos val="nextTo"/>
        <c:crossAx val="-1850573184"/>
        <c:crosses val="autoZero"/>
        <c:auto val="1"/>
        <c:lblAlgn val="ctr"/>
        <c:lblOffset val="100"/>
        <c:noMultiLvlLbl val="0"/>
      </c:catAx>
      <c:valAx>
        <c:axId val="-1850573184"/>
        <c:scaling>
          <c:orientation val="minMax"/>
        </c:scaling>
        <c:delete val="0"/>
        <c:axPos val="b"/>
        <c:majorGridlines>
          <c:spPr>
            <a:ln w="9525" cap="flat" cmpd="sng" algn="ctr">
              <a:solidFill>
                <a:schemeClr val="tx2">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spc="-150" baseline="0">
                <a:solidFill>
                  <a:schemeClr val="tx1"/>
                </a:solidFill>
                <a:latin typeface="+mn-lt"/>
                <a:ea typeface="+mn-ea"/>
                <a:cs typeface="+mn-cs"/>
              </a:defRPr>
            </a:pPr>
            <a:endParaRPr lang="en-US"/>
          </a:p>
        </c:txPr>
        <c:crossAx val="-1850577408"/>
        <c:crosses val="autoZero"/>
        <c:crossBetween val="between"/>
      </c:valAx>
      <c:spPr>
        <a:noFill/>
        <a:ln>
          <a:noFill/>
        </a:ln>
        <a:effectLst/>
      </c:spPr>
    </c:plotArea>
    <c:plotVisOnly val="1"/>
    <c:dispBlanksAs val="gap"/>
    <c:showDLblsOverMax val="0"/>
  </c:chart>
  <c:spPr>
    <a:noFill/>
    <a:ln>
      <a:noFill/>
    </a:ln>
    <a:effectLst/>
  </c:spPr>
  <c:txPr>
    <a:bodyPr/>
    <a:lstStyle/>
    <a:p>
      <a:pPr>
        <a:defRPr b="1"/>
      </a:pPr>
      <a:endParaRPr lang="en-US"/>
    </a:p>
  </c:txPr>
  <c:externalData r:id="rId3">
    <c:autoUpdate val="0"/>
  </c:externalData>
  <c:userShapes r:id="rId4"/>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21050267049918"/>
          <c:y val="0.0307431208690994"/>
          <c:w val="0.891579226703836"/>
          <c:h val="0.889026356339399"/>
        </c:manualLayout>
      </c:layout>
      <c:barChart>
        <c:barDir val="bar"/>
        <c:grouping val="clustered"/>
        <c:varyColors val="0"/>
        <c:ser>
          <c:idx val="0"/>
          <c:order val="0"/>
          <c:tx>
            <c:strRef>
              <c:f>Sheet1!$B$1</c:f>
              <c:strCache>
                <c:ptCount val="1"/>
                <c:pt idx="0">
                  <c:v>Bachelor's</c:v>
                </c:pt>
              </c:strCache>
            </c:strRef>
          </c:tx>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c:f>
              <c:strCache>
                <c:ptCount val="1"/>
                <c:pt idx="0">
                  <c:v>Category 1</c:v>
                </c:pt>
              </c:strCache>
            </c:strRef>
          </c:cat>
          <c:val>
            <c:numRef>
              <c:f>Sheet1!$B$2</c:f>
              <c:numCache>
                <c:formatCode>"$"#,##0_);[Red]\("$"#,##0\)</c:formatCode>
                <c:ptCount val="1"/>
                <c:pt idx="0">
                  <c:v>178430.0</c:v>
                </c:pt>
              </c:numCache>
            </c:numRef>
          </c:val>
          <c:extLst xmlns:c16r2="http://schemas.microsoft.com/office/drawing/2015/06/chart">
            <c:ext xmlns:c16="http://schemas.microsoft.com/office/drawing/2014/chart" uri="{C3380CC4-5D6E-409C-BE32-E72D297353CC}">
              <c16:uniqueId val="{00000000-0299-4984-9846-6EDF6A3FB727}"/>
            </c:ext>
          </c:extLst>
        </c:ser>
        <c:ser>
          <c:idx val="1"/>
          <c:order val="1"/>
          <c:tx>
            <c:strRef>
              <c:f>Sheet1!$C$1</c:f>
              <c:strCache>
                <c:ptCount val="1"/>
                <c:pt idx="0">
                  <c:v>MA</c:v>
                </c:pt>
              </c:strCache>
            </c:strRef>
          </c:tx>
          <c:spPr>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c:f>
              <c:strCache>
                <c:ptCount val="1"/>
                <c:pt idx="0">
                  <c:v>Category 1</c:v>
                </c:pt>
              </c:strCache>
            </c:strRef>
          </c:cat>
          <c:val>
            <c:numRef>
              <c:f>Sheet1!$C$2</c:f>
              <c:numCache>
                <c:formatCode>"$"#,##0_);[Red]\("$"#,##0\)</c:formatCode>
                <c:ptCount val="1"/>
                <c:pt idx="0">
                  <c:v>229436.0</c:v>
                </c:pt>
              </c:numCache>
            </c:numRef>
          </c:val>
          <c:extLst xmlns:c16r2="http://schemas.microsoft.com/office/drawing/2015/06/chart">
            <c:ext xmlns:c16="http://schemas.microsoft.com/office/drawing/2014/chart" uri="{C3380CC4-5D6E-409C-BE32-E72D297353CC}">
              <c16:uniqueId val="{00000001-0299-4984-9846-6EDF6A3FB727}"/>
            </c:ext>
          </c:extLst>
        </c:ser>
        <c:ser>
          <c:idx val="2"/>
          <c:order val="2"/>
          <c:tx>
            <c:strRef>
              <c:f>Sheet1!$D$1</c:f>
              <c:strCache>
                <c:ptCount val="1"/>
                <c:pt idx="0">
                  <c:v>PROF/PHD</c:v>
                </c:pt>
              </c:strCache>
            </c:strRef>
          </c:tx>
          <c:spPr>
            <a:solidFill>
              <a:srgbClr val="003087"/>
            </a:soli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c:f>
              <c:strCache>
                <c:ptCount val="1"/>
                <c:pt idx="0">
                  <c:v>Category 1</c:v>
                </c:pt>
              </c:strCache>
            </c:strRef>
          </c:cat>
          <c:val>
            <c:numRef>
              <c:f>Sheet1!$D$2</c:f>
              <c:numCache>
                <c:formatCode>"$"#,##0_);[Red]\("$"#,##0\)</c:formatCode>
                <c:ptCount val="1"/>
                <c:pt idx="0">
                  <c:v>311788.0</c:v>
                </c:pt>
              </c:numCache>
            </c:numRef>
          </c:val>
          <c:extLst xmlns:c16r2="http://schemas.microsoft.com/office/drawing/2015/06/chart">
            <c:ext xmlns:c16="http://schemas.microsoft.com/office/drawing/2014/chart" uri="{C3380CC4-5D6E-409C-BE32-E72D297353CC}">
              <c16:uniqueId val="{00000002-0299-4984-9846-6EDF6A3FB727}"/>
            </c:ext>
          </c:extLst>
        </c:ser>
        <c:dLbls>
          <c:showLegendKey val="0"/>
          <c:showVal val="0"/>
          <c:showCatName val="0"/>
          <c:showSerName val="0"/>
          <c:showPercent val="0"/>
          <c:showBubbleSize val="0"/>
        </c:dLbls>
        <c:gapWidth val="100"/>
        <c:axId val="-1852051344"/>
        <c:axId val="-1852039744"/>
      </c:barChart>
      <c:catAx>
        <c:axId val="-1852051344"/>
        <c:scaling>
          <c:orientation val="minMax"/>
        </c:scaling>
        <c:delete val="1"/>
        <c:axPos val="l"/>
        <c:numFmt formatCode="General" sourceLinked="1"/>
        <c:majorTickMark val="none"/>
        <c:minorTickMark val="none"/>
        <c:tickLblPos val="nextTo"/>
        <c:crossAx val="-1852039744"/>
        <c:crosses val="autoZero"/>
        <c:auto val="1"/>
        <c:lblAlgn val="ctr"/>
        <c:lblOffset val="100"/>
        <c:noMultiLvlLbl val="0"/>
      </c:catAx>
      <c:valAx>
        <c:axId val="-1852039744"/>
        <c:scaling>
          <c:orientation val="minMax"/>
        </c:scaling>
        <c:delete val="0"/>
        <c:axPos val="b"/>
        <c:majorGridlines>
          <c:spPr>
            <a:ln w="9525" cap="flat" cmpd="sng" algn="ctr">
              <a:solidFill>
                <a:schemeClr val="tx2">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crossAx val="-1852051344"/>
        <c:crosses val="autoZero"/>
        <c:crossBetween val="between"/>
      </c:valAx>
      <c:spPr>
        <a:noFill/>
        <a:ln>
          <a:noFill/>
        </a:ln>
        <a:effectLst/>
      </c:spPr>
    </c:plotArea>
    <c:plotVisOnly val="1"/>
    <c:dispBlanksAs val="gap"/>
    <c:showDLblsOverMax val="0"/>
  </c:chart>
  <c:spPr>
    <a:noFill/>
    <a:ln>
      <a:noFill/>
    </a:ln>
    <a:effectLst/>
  </c:spPr>
  <c:txPr>
    <a:bodyPr/>
    <a:lstStyle/>
    <a:p>
      <a:pPr>
        <a:defRPr b="1"/>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view3D>
      <c:rotX val="6"/>
      <c:hPercent val="100"/>
      <c:rotY val="6"/>
      <c:rAngAx val="1"/>
    </c:view3D>
    <c:floor>
      <c:thickness val="0"/>
    </c:floor>
    <c:sideWall>
      <c:thickness val="0"/>
    </c:sideWall>
    <c:backWall>
      <c:thickness val="0"/>
    </c:backWall>
    <c:plotArea>
      <c:layout>
        <c:manualLayout>
          <c:layoutTarget val="inner"/>
          <c:xMode val="edge"/>
          <c:yMode val="edge"/>
          <c:x val="0.147686679790026"/>
          <c:y val="0.0263431542461005"/>
          <c:w val="0.842971128608924"/>
          <c:h val="0.844205843420352"/>
        </c:manualLayout>
      </c:layout>
      <c:bar3DChart>
        <c:barDir val="col"/>
        <c:grouping val="standard"/>
        <c:varyColors val="0"/>
        <c:ser>
          <c:idx val="1"/>
          <c:order val="0"/>
          <c:tx>
            <c:strRef>
              <c:f>Unemployment!$D$2</c:f>
              <c:strCache>
                <c:ptCount val="1"/>
              </c:strCache>
            </c:strRef>
          </c:tx>
          <c:spPr>
            <a:solidFill>
              <a:schemeClr val="accent1"/>
            </a:solidFill>
          </c:spPr>
          <c:invertIfNegative val="0"/>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Unemployment!$A$3:$A$10</c:f>
              <c:strCache>
                <c:ptCount val="8"/>
                <c:pt idx="0">
                  <c:v>Doctoral degree</c:v>
                </c:pt>
                <c:pt idx="1">
                  <c:v>Professional degree</c:v>
                </c:pt>
                <c:pt idx="2">
                  <c:v>Master's degree</c:v>
                </c:pt>
                <c:pt idx="3">
                  <c:v>Bachelor's degree</c:v>
                </c:pt>
                <c:pt idx="4">
                  <c:v>Associate's degree</c:v>
                </c:pt>
                <c:pt idx="5">
                  <c:v>Some college, no degree</c:v>
                </c:pt>
                <c:pt idx="6">
                  <c:v>High school diploma</c:v>
                </c:pt>
                <c:pt idx="7">
                  <c:v>Less than a high school diploma</c:v>
                </c:pt>
              </c:strCache>
            </c:strRef>
          </c:cat>
          <c:val>
            <c:numRef>
              <c:f>Unemployment!$D$3:$D$10</c:f>
              <c:numCache>
                <c:formatCode>"$"#,##0_);[Red]\("$"#,##0\)</c:formatCode>
                <c:ptCount val="8"/>
                <c:pt idx="0">
                  <c:v>81150.0</c:v>
                </c:pt>
                <c:pt idx="1">
                  <c:v>86500.0</c:v>
                </c:pt>
                <c:pt idx="2">
                  <c:v>67050.0</c:v>
                </c:pt>
                <c:pt idx="3">
                  <c:v>56850.0</c:v>
                </c:pt>
                <c:pt idx="4">
                  <c:v>39900.0</c:v>
                </c:pt>
                <c:pt idx="5">
                  <c:v>36900.0</c:v>
                </c:pt>
                <c:pt idx="6">
                  <c:v>33900.0</c:v>
                </c:pt>
                <c:pt idx="7">
                  <c:v>24650.0</c:v>
                </c:pt>
              </c:numCache>
            </c:numRef>
          </c:val>
          <c:extLst xmlns:c16r2="http://schemas.microsoft.com/office/drawing/2015/06/chart">
            <c:ext xmlns:c16="http://schemas.microsoft.com/office/drawing/2014/chart" uri="{C3380CC4-5D6E-409C-BE32-E72D297353CC}">
              <c16:uniqueId val="{00000000-B834-4A77-8183-06EAE0744457}"/>
            </c:ext>
          </c:extLst>
        </c:ser>
        <c:dLbls>
          <c:showLegendKey val="0"/>
          <c:showVal val="0"/>
          <c:showCatName val="0"/>
          <c:showSerName val="0"/>
          <c:showPercent val="0"/>
          <c:showBubbleSize val="0"/>
        </c:dLbls>
        <c:gapWidth val="150"/>
        <c:shape val="box"/>
        <c:axId val="-1858641824"/>
        <c:axId val="-1858638352"/>
        <c:axId val="-1857650224"/>
      </c:bar3DChart>
      <c:catAx>
        <c:axId val="-1858641824"/>
        <c:scaling>
          <c:orientation val="minMax"/>
        </c:scaling>
        <c:delete val="0"/>
        <c:axPos val="b"/>
        <c:numFmt formatCode="General" sourceLinked="0"/>
        <c:majorTickMark val="none"/>
        <c:minorTickMark val="none"/>
        <c:tickLblPos val="low"/>
        <c:txPr>
          <a:bodyPr/>
          <a:lstStyle/>
          <a:p>
            <a:pPr>
              <a:defRPr sz="1000" b="1"/>
            </a:pPr>
            <a:endParaRPr lang="en-US"/>
          </a:p>
        </c:txPr>
        <c:crossAx val="-1858638352"/>
        <c:crossesAt val="43000.0"/>
        <c:auto val="1"/>
        <c:lblAlgn val="ctr"/>
        <c:lblOffset val="100"/>
        <c:noMultiLvlLbl val="0"/>
      </c:catAx>
      <c:valAx>
        <c:axId val="-1858638352"/>
        <c:scaling>
          <c:orientation val="minMax"/>
          <c:min val="15000.0"/>
        </c:scaling>
        <c:delete val="0"/>
        <c:axPos val="l"/>
        <c:title>
          <c:tx>
            <c:rich>
              <a:bodyPr rot="-5400000" vert="horz"/>
              <a:lstStyle/>
              <a:p>
                <a:pPr>
                  <a:defRPr/>
                </a:pPr>
                <a:r>
                  <a:rPr lang="en-US" sz="1800" b="1" dirty="0">
                    <a:effectLst/>
                  </a:rPr>
                  <a:t>Average Personal Income </a:t>
                </a:r>
                <a:endParaRPr lang="en-US" dirty="0"/>
              </a:p>
            </c:rich>
          </c:tx>
          <c:layout>
            <c:manualLayout>
              <c:xMode val="edge"/>
              <c:yMode val="edge"/>
              <c:x val="0.00967169728783902"/>
              <c:y val="0.101798974119348"/>
            </c:manualLayout>
          </c:layout>
          <c:overlay val="0"/>
        </c:title>
        <c:numFmt formatCode="&quot;$&quot;#,##0_);[Red]\(&quot;$&quot;#,##0\)" sourceLinked="1"/>
        <c:majorTickMark val="out"/>
        <c:minorTickMark val="none"/>
        <c:tickLblPos val="nextTo"/>
        <c:txPr>
          <a:bodyPr/>
          <a:lstStyle/>
          <a:p>
            <a:pPr>
              <a:defRPr sz="1400" b="1"/>
            </a:pPr>
            <a:endParaRPr lang="en-US"/>
          </a:p>
        </c:txPr>
        <c:crossAx val="-1858641824"/>
        <c:crosses val="autoZero"/>
        <c:crossBetween val="between"/>
        <c:minorUnit val="80.0"/>
      </c:valAx>
      <c:serAx>
        <c:axId val="-1857650224"/>
        <c:scaling>
          <c:orientation val="minMax"/>
        </c:scaling>
        <c:delete val="1"/>
        <c:axPos val="b"/>
        <c:majorTickMark val="out"/>
        <c:minorTickMark val="none"/>
        <c:tickLblPos val="nextTo"/>
        <c:crossAx val="-1858638352"/>
        <c:crosses val="autoZero"/>
      </c:serAx>
    </c:plotArea>
    <c:plotVisOnly val="1"/>
    <c:dispBlanksAs val="gap"/>
    <c:showDLblsOverMax val="0"/>
  </c:chart>
  <c:spPr>
    <a:effectLst/>
    <a:scene3d>
      <a:camera prst="orthographicFront"/>
      <a:lightRig rig="threePt" dir="t"/>
    </a:scene3d>
    <a:sp3d/>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6"/>
      <c:rotY val="6"/>
      <c:rAngAx val="1"/>
    </c:view3D>
    <c:floor>
      <c:thickness val="0"/>
    </c:floor>
    <c:sideWall>
      <c:thickness val="0"/>
    </c:sideWall>
    <c:backWall>
      <c:thickness val="0"/>
    </c:backWall>
    <c:plotArea>
      <c:layout>
        <c:manualLayout>
          <c:layoutTarget val="inner"/>
          <c:xMode val="edge"/>
          <c:yMode val="edge"/>
          <c:x val="0.126297790901137"/>
          <c:y val="0.0357984287136302"/>
          <c:w val="0.86397998687664"/>
          <c:h val="0.809742160607109"/>
        </c:manualLayout>
      </c:layout>
      <c:bar3DChart>
        <c:barDir val="col"/>
        <c:grouping val="clustered"/>
        <c:varyColors val="0"/>
        <c:ser>
          <c:idx val="0"/>
          <c:order val="0"/>
          <c:spPr>
            <a:solidFill>
              <a:srgbClr val="4F81BD"/>
            </a:solidFill>
          </c:spPr>
          <c:invertIfNegative val="0"/>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'TN Earnings'!$A$22:$A$29</c:f>
              <c:strCache>
                <c:ptCount val="8"/>
                <c:pt idx="0">
                  <c:v>Doctoral degree</c:v>
                </c:pt>
                <c:pt idx="1">
                  <c:v>Professional degree</c:v>
                </c:pt>
                <c:pt idx="2">
                  <c:v>Master's degree</c:v>
                </c:pt>
                <c:pt idx="3">
                  <c:v>Bachelor's degree</c:v>
                </c:pt>
                <c:pt idx="4">
                  <c:v>Associate's degree</c:v>
                </c:pt>
                <c:pt idx="5">
                  <c:v>Some college, no degree</c:v>
                </c:pt>
                <c:pt idx="6">
                  <c:v>High school diploma</c:v>
                </c:pt>
                <c:pt idx="7">
                  <c:v>Less than a high school diploma</c:v>
                </c:pt>
              </c:strCache>
            </c:strRef>
          </c:cat>
          <c:val>
            <c:numRef>
              <c:f>'TN Earnings'!$B$22:$B$29</c:f>
              <c:numCache>
                <c:formatCode>"$"#,##0_);[Red]\("$"#,##0\)</c:formatCode>
                <c:ptCount val="8"/>
                <c:pt idx="0">
                  <c:v>69360.4097682119</c:v>
                </c:pt>
                <c:pt idx="1">
                  <c:v>73933.15397350986</c:v>
                </c:pt>
                <c:pt idx="2">
                  <c:v>57308.87831125828</c:v>
                </c:pt>
                <c:pt idx="3">
                  <c:v>48590.74917218537</c:v>
                </c:pt>
                <c:pt idx="4">
                  <c:v>34103.2698675496</c:v>
                </c:pt>
                <c:pt idx="5">
                  <c:v>31539.11423841054</c:v>
                </c:pt>
                <c:pt idx="6">
                  <c:v>28974.95860927153</c:v>
                </c:pt>
                <c:pt idx="7">
                  <c:v>21068.81208609272</c:v>
                </c:pt>
              </c:numCache>
            </c:numRef>
          </c:val>
          <c:extLst xmlns:c16r2="http://schemas.microsoft.com/office/drawing/2015/06/chart">
            <c:ext xmlns:c16="http://schemas.microsoft.com/office/drawing/2014/chart" uri="{C3380CC4-5D6E-409C-BE32-E72D297353CC}">
              <c16:uniqueId val="{00000000-E6AE-4EF9-9F63-4B63BA321E91}"/>
            </c:ext>
          </c:extLst>
        </c:ser>
        <c:dLbls>
          <c:showLegendKey val="0"/>
          <c:showVal val="0"/>
          <c:showCatName val="0"/>
          <c:showSerName val="0"/>
          <c:showPercent val="0"/>
          <c:showBubbleSize val="0"/>
        </c:dLbls>
        <c:gapWidth val="150"/>
        <c:shape val="box"/>
        <c:axId val="-1960289168"/>
        <c:axId val="-1960598768"/>
        <c:axId val="0"/>
      </c:bar3DChart>
      <c:catAx>
        <c:axId val="-1960289168"/>
        <c:scaling>
          <c:orientation val="minMax"/>
        </c:scaling>
        <c:delete val="0"/>
        <c:axPos val="b"/>
        <c:numFmt formatCode="General" sourceLinked="0"/>
        <c:majorTickMark val="none"/>
        <c:minorTickMark val="none"/>
        <c:tickLblPos val="low"/>
        <c:txPr>
          <a:bodyPr/>
          <a:lstStyle/>
          <a:p>
            <a:pPr>
              <a:defRPr sz="1200" b="1"/>
            </a:pPr>
            <a:endParaRPr lang="en-US"/>
          </a:p>
        </c:txPr>
        <c:crossAx val="-1960598768"/>
        <c:crossesAt val="36753.0"/>
        <c:auto val="1"/>
        <c:lblAlgn val="ctr"/>
        <c:lblOffset val="100"/>
        <c:noMultiLvlLbl val="0"/>
      </c:catAx>
      <c:valAx>
        <c:axId val="-1960598768"/>
        <c:scaling>
          <c:orientation val="minMax"/>
          <c:min val="15000.0"/>
        </c:scaling>
        <c:delete val="0"/>
        <c:axPos val="l"/>
        <c:title>
          <c:tx>
            <c:rich>
              <a:bodyPr rot="-5400000" vert="horz"/>
              <a:lstStyle/>
              <a:p>
                <a:pPr>
                  <a:defRPr/>
                </a:pPr>
                <a:r>
                  <a:rPr lang="en-US" sz="1800" b="1" i="0" baseline="0">
                    <a:effectLst/>
                  </a:rPr>
                  <a:t>Average Personal Income </a:t>
                </a:r>
                <a:endParaRPr lang="en-US">
                  <a:effectLst/>
                </a:endParaRPr>
              </a:p>
            </c:rich>
          </c:tx>
          <c:layout>
            <c:manualLayout>
              <c:xMode val="edge"/>
              <c:yMode val="edge"/>
              <c:x val="0.0130792869641295"/>
              <c:y val="0.189550827840899"/>
            </c:manualLayout>
          </c:layout>
          <c:overlay val="0"/>
        </c:title>
        <c:numFmt formatCode="&quot;$&quot;#,##0_);[Red]\(&quot;$&quot;#,##0\)" sourceLinked="1"/>
        <c:majorTickMark val="out"/>
        <c:minorTickMark val="none"/>
        <c:tickLblPos val="nextTo"/>
        <c:txPr>
          <a:bodyPr/>
          <a:lstStyle/>
          <a:p>
            <a:pPr>
              <a:defRPr sz="1400" b="1"/>
            </a:pPr>
            <a:endParaRPr lang="en-US"/>
          </a:p>
        </c:txPr>
        <c:crossAx val="-1960289168"/>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plotArea>
      <c:layout/>
      <c:barChart>
        <c:barDir val="col"/>
        <c:grouping val="clustered"/>
        <c:varyColors val="0"/>
        <c:ser>
          <c:idx val="0"/>
          <c:order val="0"/>
          <c:tx>
            <c:strRef>
              <c:f>Degrees!$B$29</c:f>
              <c:strCache>
                <c:ptCount val="1"/>
                <c:pt idx="0">
                  <c:v>Total Per 1,000 Population</c:v>
                </c:pt>
              </c:strCache>
            </c:strRef>
          </c:tx>
          <c:spPr>
            <a:solidFill>
              <a:schemeClr val="accent1"/>
            </a:solidFill>
          </c:spPr>
          <c:invertIfNegative val="0"/>
          <c:dPt>
            <c:idx val="2"/>
            <c:invertIfNegative val="0"/>
            <c:bubble3D val="0"/>
            <c:spPr>
              <a:solidFill>
                <a:schemeClr val="accent2"/>
              </a:solidFill>
            </c:spPr>
            <c:extLst xmlns:c16r2="http://schemas.microsoft.com/office/drawing/2015/06/chart">
              <c:ext xmlns:c16="http://schemas.microsoft.com/office/drawing/2014/chart" uri="{C3380CC4-5D6E-409C-BE32-E72D297353CC}">
                <c16:uniqueId val="{00000001-FFB8-4288-B535-645D40031314}"/>
              </c:ext>
            </c:extLst>
          </c:dPt>
          <c:dPt>
            <c:idx val="3"/>
            <c:invertIfNegative val="0"/>
            <c:bubble3D val="0"/>
            <c:extLst xmlns:c16r2="http://schemas.microsoft.com/office/drawing/2015/06/chart">
              <c:ext xmlns:c16="http://schemas.microsoft.com/office/drawing/2014/chart" uri="{C3380CC4-5D6E-409C-BE32-E72D297353CC}">
                <c16:uniqueId val="{00000002-FFB8-4288-B535-645D40031314}"/>
              </c:ext>
            </c:extLst>
          </c:dPt>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Degrees!$A$30:$A$36</c:f>
              <c:strCache>
                <c:ptCount val="7"/>
                <c:pt idx="0">
                  <c:v>Arkansas</c:v>
                </c:pt>
                <c:pt idx="1">
                  <c:v>Mississippi</c:v>
                </c:pt>
                <c:pt idx="2">
                  <c:v>Tennessee</c:v>
                </c:pt>
                <c:pt idx="3">
                  <c:v>Kentucky</c:v>
                </c:pt>
                <c:pt idx="4">
                  <c:v>Georgia</c:v>
                </c:pt>
                <c:pt idx="5">
                  <c:v>North Carolina</c:v>
                </c:pt>
                <c:pt idx="6">
                  <c:v>Alabama</c:v>
                </c:pt>
              </c:strCache>
            </c:strRef>
          </c:cat>
          <c:val>
            <c:numRef>
              <c:f>Degrees!$B$30:$B$36</c:f>
              <c:numCache>
                <c:formatCode>0.00</c:formatCode>
                <c:ptCount val="7"/>
                <c:pt idx="0">
                  <c:v>1.062385249633672</c:v>
                </c:pt>
                <c:pt idx="1">
                  <c:v>1.271248888409144</c:v>
                </c:pt>
                <c:pt idx="2">
                  <c:v>1.311152722020624</c:v>
                </c:pt>
                <c:pt idx="3">
                  <c:v>1.404038605299054</c:v>
                </c:pt>
                <c:pt idx="4">
                  <c:v>1.414312090425126</c:v>
                </c:pt>
                <c:pt idx="5">
                  <c:v>1.744035180619911</c:v>
                </c:pt>
                <c:pt idx="6">
                  <c:v>2.062161618726897</c:v>
                </c:pt>
              </c:numCache>
            </c:numRef>
          </c:val>
          <c:extLst xmlns:c16r2="http://schemas.microsoft.com/office/drawing/2015/06/chart">
            <c:ext xmlns:c16="http://schemas.microsoft.com/office/drawing/2014/chart" uri="{C3380CC4-5D6E-409C-BE32-E72D297353CC}">
              <c16:uniqueId val="{00000003-FFB8-4288-B535-645D40031314}"/>
            </c:ext>
          </c:extLst>
        </c:ser>
        <c:dLbls>
          <c:showLegendKey val="0"/>
          <c:showVal val="0"/>
          <c:showCatName val="0"/>
          <c:showSerName val="0"/>
          <c:showPercent val="0"/>
          <c:showBubbleSize val="0"/>
        </c:dLbls>
        <c:gapWidth val="150"/>
        <c:axId val="-1857529296"/>
        <c:axId val="-1857525824"/>
      </c:barChart>
      <c:catAx>
        <c:axId val="-1857529296"/>
        <c:scaling>
          <c:orientation val="minMax"/>
        </c:scaling>
        <c:delete val="0"/>
        <c:axPos val="b"/>
        <c:numFmt formatCode="General" sourceLinked="0"/>
        <c:majorTickMark val="out"/>
        <c:minorTickMark val="none"/>
        <c:tickLblPos val="nextTo"/>
        <c:txPr>
          <a:bodyPr/>
          <a:lstStyle/>
          <a:p>
            <a:pPr>
              <a:defRPr sz="1400" b="1"/>
            </a:pPr>
            <a:endParaRPr lang="en-US"/>
          </a:p>
        </c:txPr>
        <c:crossAx val="-1857525824"/>
        <c:crosses val="autoZero"/>
        <c:auto val="1"/>
        <c:lblAlgn val="ctr"/>
        <c:lblOffset val="100"/>
        <c:noMultiLvlLbl val="0"/>
      </c:catAx>
      <c:valAx>
        <c:axId val="-1857525824"/>
        <c:scaling>
          <c:orientation val="minMax"/>
        </c:scaling>
        <c:delete val="0"/>
        <c:axPos val="l"/>
        <c:majorGridlines/>
        <c:numFmt formatCode="0.0" sourceLinked="0"/>
        <c:majorTickMark val="out"/>
        <c:minorTickMark val="none"/>
        <c:tickLblPos val="nextTo"/>
        <c:txPr>
          <a:bodyPr/>
          <a:lstStyle/>
          <a:p>
            <a:pPr>
              <a:defRPr sz="1400" b="1"/>
            </a:pPr>
            <a:endParaRPr lang="en-US"/>
          </a:p>
        </c:txPr>
        <c:crossAx val="-1857529296"/>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28930159076967"/>
          <c:y val="0.0463019976200724"/>
          <c:w val="0.832649349994538"/>
          <c:h val="0.851812036357192"/>
        </c:manualLayout>
      </c:layout>
      <c:barChart>
        <c:barDir val="col"/>
        <c:grouping val="clustered"/>
        <c:varyColors val="0"/>
        <c:ser>
          <c:idx val="0"/>
          <c:order val="0"/>
          <c:spPr>
            <a:solidFill>
              <a:schemeClr val="accent1"/>
            </a:solidFill>
          </c:spPr>
          <c:invertIfNegative val="0"/>
          <c:dPt>
            <c:idx val="2"/>
            <c:invertIfNegative val="0"/>
            <c:bubble3D val="0"/>
            <c:spPr>
              <a:solidFill>
                <a:schemeClr val="accent2"/>
              </a:solidFill>
            </c:spPr>
            <c:extLst xmlns:c16r2="http://schemas.microsoft.com/office/drawing/2015/06/chart">
              <c:ext xmlns:c16="http://schemas.microsoft.com/office/drawing/2014/chart" uri="{C3380CC4-5D6E-409C-BE32-E72D297353CC}">
                <c16:uniqueId val="{00000001-7133-45D4-8BA0-B944DC61A114}"/>
              </c:ext>
            </c:extLst>
          </c:dPt>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Sheet1!$A$5:$A$8</c:f>
              <c:strCache>
                <c:ptCount val="3"/>
                <c:pt idx="0">
                  <c:v>California</c:v>
                </c:pt>
                <c:pt idx="1">
                  <c:v>U.S. Average</c:v>
                </c:pt>
                <c:pt idx="2">
                  <c:v>Tennessee</c:v>
                </c:pt>
              </c:strCache>
            </c:strRef>
          </c:cat>
          <c:val>
            <c:numRef>
              <c:f>Sheet1!$B$5:$B$8</c:f>
              <c:numCache>
                <c:formatCode>_(* #,##0_);_(* \(#,##0\);_(* "-"??_);_(@_)</c:formatCode>
                <c:ptCount val="3"/>
                <c:pt idx="0">
                  <c:v>50823.0</c:v>
                </c:pt>
                <c:pt idx="1">
                  <c:v>11530.86274509804</c:v>
                </c:pt>
                <c:pt idx="2">
                  <c:v>8654.0</c:v>
                </c:pt>
              </c:numCache>
            </c:numRef>
          </c:val>
          <c:extLst xmlns:c16r2="http://schemas.microsoft.com/office/drawing/2015/06/chart">
            <c:ext xmlns:c16="http://schemas.microsoft.com/office/drawing/2014/chart" uri="{C3380CC4-5D6E-409C-BE32-E72D297353CC}">
              <c16:uniqueId val="{00000002-7133-45D4-8BA0-B944DC61A114}"/>
            </c:ext>
          </c:extLst>
        </c:ser>
        <c:dLbls>
          <c:showLegendKey val="0"/>
          <c:showVal val="0"/>
          <c:showCatName val="0"/>
          <c:showSerName val="0"/>
          <c:showPercent val="0"/>
          <c:showBubbleSize val="0"/>
        </c:dLbls>
        <c:gapWidth val="150"/>
        <c:axId val="-1854543680"/>
        <c:axId val="-1854375568"/>
      </c:barChart>
      <c:catAx>
        <c:axId val="-1854543680"/>
        <c:scaling>
          <c:orientation val="minMax"/>
        </c:scaling>
        <c:delete val="0"/>
        <c:axPos val="b"/>
        <c:numFmt formatCode="General" sourceLinked="0"/>
        <c:majorTickMark val="out"/>
        <c:minorTickMark val="none"/>
        <c:tickLblPos val="nextTo"/>
        <c:txPr>
          <a:bodyPr/>
          <a:lstStyle/>
          <a:p>
            <a:pPr>
              <a:defRPr sz="1400" b="1"/>
            </a:pPr>
            <a:endParaRPr lang="en-US"/>
          </a:p>
        </c:txPr>
        <c:crossAx val="-1854375568"/>
        <c:crosses val="autoZero"/>
        <c:auto val="1"/>
        <c:lblAlgn val="ctr"/>
        <c:lblOffset val="100"/>
        <c:noMultiLvlLbl val="0"/>
      </c:catAx>
      <c:valAx>
        <c:axId val="-1854375568"/>
        <c:scaling>
          <c:orientation val="minMax"/>
          <c:max val="55000.0"/>
          <c:min val="0.0"/>
        </c:scaling>
        <c:delete val="0"/>
        <c:axPos val="l"/>
        <c:majorGridlines/>
        <c:numFmt formatCode="_(* #,##0_);_(* \(#,##0\);_(* &quot;-&quot;??_);_(@_)" sourceLinked="1"/>
        <c:majorTickMark val="out"/>
        <c:minorTickMark val="none"/>
        <c:tickLblPos val="nextTo"/>
        <c:txPr>
          <a:bodyPr/>
          <a:lstStyle/>
          <a:p>
            <a:pPr>
              <a:defRPr sz="1400" b="1"/>
            </a:pPr>
            <a:endParaRPr lang="en-US"/>
          </a:p>
        </c:txPr>
        <c:crossAx val="-1854543680"/>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spPr>
            <a:solidFill>
              <a:schemeClr val="accent1"/>
            </a:solidFill>
          </c:spPr>
          <c:invertIfNegative val="0"/>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'Job Growth'!$A$2:$A$5</c:f>
              <c:strCache>
                <c:ptCount val="4"/>
                <c:pt idx="0">
                  <c:v>All</c:v>
                </c:pt>
                <c:pt idx="1">
                  <c:v>Doctoral or Professional degree</c:v>
                </c:pt>
                <c:pt idx="2">
                  <c:v>Master's degree</c:v>
                </c:pt>
                <c:pt idx="3">
                  <c:v>Bachelor's degree</c:v>
                </c:pt>
              </c:strCache>
            </c:strRef>
          </c:cat>
          <c:val>
            <c:numRef>
              <c:f>'Job Growth'!$B$2:$B$5</c:f>
              <c:numCache>
                <c:formatCode>0.0%</c:formatCode>
                <c:ptCount val="4"/>
                <c:pt idx="0">
                  <c:v>0.108</c:v>
                </c:pt>
                <c:pt idx="1">
                  <c:v>0.16</c:v>
                </c:pt>
                <c:pt idx="2">
                  <c:v>0.184</c:v>
                </c:pt>
                <c:pt idx="3">
                  <c:v>0.121</c:v>
                </c:pt>
              </c:numCache>
            </c:numRef>
          </c:val>
          <c:extLst xmlns:c16r2="http://schemas.microsoft.com/office/drawing/2015/06/chart">
            <c:ext xmlns:c16="http://schemas.microsoft.com/office/drawing/2014/chart" uri="{C3380CC4-5D6E-409C-BE32-E72D297353CC}">
              <c16:uniqueId val="{00000000-1E17-44FD-BBF4-1F6E9F98E1F4}"/>
            </c:ext>
          </c:extLst>
        </c:ser>
        <c:dLbls>
          <c:showLegendKey val="0"/>
          <c:showVal val="0"/>
          <c:showCatName val="0"/>
          <c:showSerName val="0"/>
          <c:showPercent val="0"/>
          <c:showBubbleSize val="0"/>
        </c:dLbls>
        <c:gapWidth val="150"/>
        <c:axId val="-1854076848"/>
        <c:axId val="-1848461744"/>
      </c:barChart>
      <c:catAx>
        <c:axId val="-1854076848"/>
        <c:scaling>
          <c:orientation val="minMax"/>
        </c:scaling>
        <c:delete val="0"/>
        <c:axPos val="b"/>
        <c:numFmt formatCode="General" sourceLinked="0"/>
        <c:majorTickMark val="out"/>
        <c:minorTickMark val="none"/>
        <c:tickLblPos val="nextTo"/>
        <c:txPr>
          <a:bodyPr/>
          <a:lstStyle/>
          <a:p>
            <a:pPr>
              <a:defRPr sz="1400" b="1"/>
            </a:pPr>
            <a:endParaRPr lang="en-US"/>
          </a:p>
        </c:txPr>
        <c:crossAx val="-1848461744"/>
        <c:crosses val="autoZero"/>
        <c:auto val="1"/>
        <c:lblAlgn val="ctr"/>
        <c:lblOffset val="100"/>
        <c:noMultiLvlLbl val="0"/>
      </c:catAx>
      <c:valAx>
        <c:axId val="-1848461744"/>
        <c:scaling>
          <c:orientation val="minMax"/>
        </c:scaling>
        <c:delete val="0"/>
        <c:axPos val="l"/>
        <c:majorGridlines/>
        <c:numFmt formatCode="0.0%" sourceLinked="1"/>
        <c:majorTickMark val="out"/>
        <c:minorTickMark val="none"/>
        <c:tickLblPos val="nextTo"/>
        <c:txPr>
          <a:bodyPr/>
          <a:lstStyle/>
          <a:p>
            <a:pPr>
              <a:defRPr sz="1400" b="1"/>
            </a:pPr>
            <a:endParaRPr lang="en-US"/>
          </a:p>
        </c:txPr>
        <c:crossAx val="-1854076848"/>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'Job Growth'!$A$11</c:f>
              <c:strCache>
                <c:ptCount val="1"/>
                <c:pt idx="0">
                  <c:v>Current</c:v>
                </c:pt>
              </c:strCache>
            </c:strRef>
          </c:tx>
          <c:spPr>
            <a:solidFill>
              <a:schemeClr val="accent1"/>
            </a:solidFill>
          </c:spPr>
          <c:invertIfNegative val="0"/>
          <c:dLbls>
            <c:dLbl>
              <c:idx val="0"/>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60CE-497F-B8A7-681E7B229C60}"/>
                </c:ext>
                <c:ext xmlns:c15="http://schemas.microsoft.com/office/drawing/2012/chart" uri="{CE6537A1-D6FC-4f65-9D91-7224C49458BB}">
                  <c15:layout/>
                </c:ext>
              </c:extLst>
            </c:dLbl>
            <c:spPr>
              <a:noFill/>
              <a:ln>
                <a:noFill/>
              </a:ln>
              <a:effectLst/>
            </c:spPr>
            <c:txPr>
              <a:bodyPr/>
              <a:lstStyle/>
              <a:p>
                <a:pPr>
                  <a:defRPr sz="1400" b="1"/>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strRef>
              <c:f>'Job Growth'!$B$10</c:f>
              <c:strCache>
                <c:ptCount val="1"/>
                <c:pt idx="0">
                  <c:v>Master's</c:v>
                </c:pt>
              </c:strCache>
            </c:strRef>
          </c:cat>
          <c:val>
            <c:numRef>
              <c:f>'Job Growth'!$B$11</c:f>
              <c:numCache>
                <c:formatCode>_(* #,##0_);_(* \(#,##0\);_(* "-"??_);_(@_)</c:formatCode>
                <c:ptCount val="1"/>
                <c:pt idx="0">
                  <c:v>5900.0</c:v>
                </c:pt>
              </c:numCache>
            </c:numRef>
          </c:val>
          <c:extLst xmlns:c16r2="http://schemas.microsoft.com/office/drawing/2015/06/chart">
            <c:ext xmlns:c16="http://schemas.microsoft.com/office/drawing/2014/chart" uri="{C3380CC4-5D6E-409C-BE32-E72D297353CC}">
              <c16:uniqueId val="{00000001-60CE-497F-B8A7-681E7B229C60}"/>
            </c:ext>
          </c:extLst>
        </c:ser>
        <c:ser>
          <c:idx val="1"/>
          <c:order val="1"/>
          <c:tx>
            <c:strRef>
              <c:f>'Job Growth'!$A$12</c:f>
              <c:strCache>
                <c:ptCount val="1"/>
                <c:pt idx="0">
                  <c:v>Projected Needed</c:v>
                </c:pt>
              </c:strCache>
            </c:strRef>
          </c:tx>
          <c:spPr>
            <a:solidFill>
              <a:schemeClr val="accent2"/>
            </a:solidFill>
          </c:spPr>
          <c:invertIfNegative val="0"/>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'Job Growth'!$B$10</c:f>
              <c:strCache>
                <c:ptCount val="1"/>
                <c:pt idx="0">
                  <c:v>Master's</c:v>
                </c:pt>
              </c:strCache>
            </c:strRef>
          </c:cat>
          <c:val>
            <c:numRef>
              <c:f>'Job Growth'!$B$12</c:f>
              <c:numCache>
                <c:formatCode>_(* #,##0_);_(* \(#,##0\);_(* "-"??_);_(@_)</c:formatCode>
                <c:ptCount val="1"/>
                <c:pt idx="0">
                  <c:v>6985.6</c:v>
                </c:pt>
              </c:numCache>
            </c:numRef>
          </c:val>
          <c:extLst xmlns:c16r2="http://schemas.microsoft.com/office/drawing/2015/06/chart">
            <c:ext xmlns:c16="http://schemas.microsoft.com/office/drawing/2014/chart" uri="{C3380CC4-5D6E-409C-BE32-E72D297353CC}">
              <c16:uniqueId val="{00000002-60CE-497F-B8A7-681E7B229C60}"/>
            </c:ext>
          </c:extLst>
        </c:ser>
        <c:dLbls>
          <c:showLegendKey val="0"/>
          <c:showVal val="0"/>
          <c:showCatName val="0"/>
          <c:showSerName val="0"/>
          <c:showPercent val="0"/>
          <c:showBubbleSize val="0"/>
        </c:dLbls>
        <c:gapWidth val="150"/>
        <c:axId val="-1859498928"/>
        <c:axId val="-1859496720"/>
      </c:barChart>
      <c:catAx>
        <c:axId val="-1859498928"/>
        <c:scaling>
          <c:orientation val="minMax"/>
        </c:scaling>
        <c:delete val="0"/>
        <c:axPos val="b"/>
        <c:numFmt formatCode="General" sourceLinked="0"/>
        <c:majorTickMark val="out"/>
        <c:minorTickMark val="none"/>
        <c:tickLblPos val="nextTo"/>
        <c:txPr>
          <a:bodyPr/>
          <a:lstStyle/>
          <a:p>
            <a:pPr>
              <a:defRPr sz="1400" b="1"/>
            </a:pPr>
            <a:endParaRPr lang="en-US"/>
          </a:p>
        </c:txPr>
        <c:crossAx val="-1859496720"/>
        <c:crosses val="autoZero"/>
        <c:auto val="1"/>
        <c:lblAlgn val="ctr"/>
        <c:lblOffset val="100"/>
        <c:noMultiLvlLbl val="0"/>
      </c:catAx>
      <c:valAx>
        <c:axId val="-1859496720"/>
        <c:scaling>
          <c:orientation val="minMax"/>
        </c:scaling>
        <c:delete val="0"/>
        <c:axPos val="l"/>
        <c:majorGridlines/>
        <c:numFmt formatCode="_(* #,##0_);_(* \(#,##0\);_(* &quot;-&quot;??_);_(@_)" sourceLinked="1"/>
        <c:majorTickMark val="out"/>
        <c:minorTickMark val="none"/>
        <c:tickLblPos val="nextTo"/>
        <c:txPr>
          <a:bodyPr/>
          <a:lstStyle/>
          <a:p>
            <a:pPr>
              <a:defRPr sz="1400" b="1"/>
            </a:pPr>
            <a:endParaRPr lang="en-US"/>
          </a:p>
        </c:txPr>
        <c:crossAx val="-1859498928"/>
        <c:crosses val="autoZero"/>
        <c:crossBetween val="between"/>
      </c:valAx>
    </c:plotArea>
    <c:legend>
      <c:legendPos val="t"/>
      <c:layout/>
      <c:overlay val="0"/>
      <c:txPr>
        <a:bodyPr/>
        <a:lstStyle/>
        <a:p>
          <a:pPr>
            <a:defRPr sz="1400" b="1"/>
          </a:pPr>
          <a:endParaRPr lang="en-US"/>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'Job Growth'!$A$11</c:f>
              <c:strCache>
                <c:ptCount val="1"/>
                <c:pt idx="0">
                  <c:v>Current</c:v>
                </c:pt>
              </c:strCache>
            </c:strRef>
          </c:tx>
          <c:spPr>
            <a:solidFill>
              <a:srgbClr val="4F81BD"/>
            </a:solidFill>
          </c:spPr>
          <c:invertIfNegative val="0"/>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'Job Growth'!$C$10:$D$10</c:f>
              <c:strCache>
                <c:ptCount val="2"/>
                <c:pt idx="0">
                  <c:v>Professional</c:v>
                </c:pt>
                <c:pt idx="1">
                  <c:v>Doctoral</c:v>
                </c:pt>
              </c:strCache>
            </c:strRef>
          </c:cat>
          <c:val>
            <c:numRef>
              <c:f>'Job Growth'!$C$11:$D$11</c:f>
              <c:numCache>
                <c:formatCode>General</c:formatCode>
                <c:ptCount val="2"/>
                <c:pt idx="0">
                  <c:v>872.0</c:v>
                </c:pt>
                <c:pt idx="1">
                  <c:v>916.0</c:v>
                </c:pt>
              </c:numCache>
            </c:numRef>
          </c:val>
          <c:extLst xmlns:c16r2="http://schemas.microsoft.com/office/drawing/2015/06/chart">
            <c:ext xmlns:c16="http://schemas.microsoft.com/office/drawing/2014/chart" uri="{C3380CC4-5D6E-409C-BE32-E72D297353CC}">
              <c16:uniqueId val="{00000000-D921-43C7-AD4D-590BC69651B4}"/>
            </c:ext>
          </c:extLst>
        </c:ser>
        <c:ser>
          <c:idx val="1"/>
          <c:order val="1"/>
          <c:tx>
            <c:strRef>
              <c:f>'Job Growth'!$A$12</c:f>
              <c:strCache>
                <c:ptCount val="1"/>
                <c:pt idx="0">
                  <c:v>Projected Needed</c:v>
                </c:pt>
              </c:strCache>
            </c:strRef>
          </c:tx>
          <c:spPr>
            <a:solidFill>
              <a:schemeClr val="accent2"/>
            </a:solidFill>
          </c:spPr>
          <c:invertIfNegative val="0"/>
          <c:dLbls>
            <c:spPr>
              <a:noFill/>
              <a:ln>
                <a:noFill/>
              </a:ln>
              <a:effectLst/>
            </c:spPr>
            <c:txPr>
              <a:bodyPr/>
              <a:lstStyle/>
              <a:p>
                <a:pPr>
                  <a:defRPr sz="14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'Job Growth'!$C$10:$D$10</c:f>
              <c:strCache>
                <c:ptCount val="2"/>
                <c:pt idx="0">
                  <c:v>Professional</c:v>
                </c:pt>
                <c:pt idx="1">
                  <c:v>Doctoral</c:v>
                </c:pt>
              </c:strCache>
            </c:strRef>
          </c:cat>
          <c:val>
            <c:numRef>
              <c:f>'Job Growth'!$C$12:$D$12</c:f>
              <c:numCache>
                <c:formatCode>_(* #,##0_);_(* \(#,##0\);_(* "-"??_);_(@_)</c:formatCode>
                <c:ptCount val="2"/>
                <c:pt idx="0">
                  <c:v>1011.52</c:v>
                </c:pt>
                <c:pt idx="1">
                  <c:v>1062.56</c:v>
                </c:pt>
              </c:numCache>
            </c:numRef>
          </c:val>
          <c:extLst xmlns:c16r2="http://schemas.microsoft.com/office/drawing/2015/06/chart">
            <c:ext xmlns:c16="http://schemas.microsoft.com/office/drawing/2014/chart" uri="{C3380CC4-5D6E-409C-BE32-E72D297353CC}">
              <c16:uniqueId val="{00000001-D921-43C7-AD4D-590BC69651B4}"/>
            </c:ext>
          </c:extLst>
        </c:ser>
        <c:dLbls>
          <c:showLegendKey val="0"/>
          <c:showVal val="0"/>
          <c:showCatName val="0"/>
          <c:showSerName val="0"/>
          <c:showPercent val="0"/>
          <c:showBubbleSize val="0"/>
        </c:dLbls>
        <c:gapWidth val="150"/>
        <c:axId val="-1852904848"/>
        <c:axId val="-1851109152"/>
      </c:barChart>
      <c:catAx>
        <c:axId val="-1852904848"/>
        <c:scaling>
          <c:orientation val="minMax"/>
        </c:scaling>
        <c:delete val="0"/>
        <c:axPos val="b"/>
        <c:numFmt formatCode="General" sourceLinked="0"/>
        <c:majorTickMark val="out"/>
        <c:minorTickMark val="none"/>
        <c:tickLblPos val="nextTo"/>
        <c:txPr>
          <a:bodyPr/>
          <a:lstStyle/>
          <a:p>
            <a:pPr>
              <a:defRPr sz="1400" b="1"/>
            </a:pPr>
            <a:endParaRPr lang="en-US"/>
          </a:p>
        </c:txPr>
        <c:crossAx val="-1851109152"/>
        <c:crosses val="autoZero"/>
        <c:auto val="1"/>
        <c:lblAlgn val="ctr"/>
        <c:lblOffset val="100"/>
        <c:noMultiLvlLbl val="0"/>
      </c:catAx>
      <c:valAx>
        <c:axId val="-1851109152"/>
        <c:scaling>
          <c:orientation val="minMax"/>
        </c:scaling>
        <c:delete val="0"/>
        <c:axPos val="l"/>
        <c:majorGridlines/>
        <c:numFmt formatCode="#,##0" sourceLinked="0"/>
        <c:majorTickMark val="out"/>
        <c:minorTickMark val="none"/>
        <c:tickLblPos val="nextTo"/>
        <c:txPr>
          <a:bodyPr/>
          <a:lstStyle/>
          <a:p>
            <a:pPr>
              <a:defRPr sz="1400" b="1"/>
            </a:pPr>
            <a:endParaRPr lang="en-US"/>
          </a:p>
        </c:txPr>
        <c:crossAx val="-1852904848"/>
        <c:crosses val="autoZero"/>
        <c:crossBetween val="between"/>
      </c:valAx>
    </c:plotArea>
    <c:legend>
      <c:legendPos val="t"/>
      <c:layout/>
      <c:overlay val="0"/>
      <c:txPr>
        <a:bodyPr/>
        <a:lstStyle/>
        <a:p>
          <a:pPr>
            <a:defRPr sz="1400" b="1"/>
          </a:pPr>
          <a:endParaRPr lang="en-US"/>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44861439195101"/>
          <c:y val="0.0401562483959388"/>
          <c:w val="0.84252624671916"/>
          <c:h val="0.898966009300989"/>
        </c:manualLayout>
      </c:layout>
      <c:lineChart>
        <c:grouping val="standard"/>
        <c:varyColors val="0"/>
        <c:ser>
          <c:idx val="2"/>
          <c:order val="0"/>
          <c:tx>
            <c:strRef>
              <c:f>'R&amp;D'!$C$3</c:f>
              <c:strCache>
                <c:ptCount val="1"/>
                <c:pt idx="0">
                  <c:v>Alabama</c:v>
                </c:pt>
              </c:strCache>
            </c:strRef>
          </c:tx>
          <c:spPr>
            <a:ln>
              <a:solidFill>
                <a:srgbClr val="4F81BD"/>
              </a:solidFill>
            </a:ln>
          </c:spPr>
          <c:marker>
            <c:symbol val="none"/>
          </c:marker>
          <c:dLbls>
            <c:dLbl>
              <c:idx val="0"/>
              <c:delete val="1"/>
              <c:extLst xmlns:c16r2="http://schemas.microsoft.com/office/drawing/2015/06/chart">
                <c:ext xmlns:c16="http://schemas.microsoft.com/office/drawing/2014/chart" uri="{C3380CC4-5D6E-409C-BE32-E72D297353CC}">
                  <c16:uniqueId val="{00000000-FEF4-4192-9D34-ADB96C452F17}"/>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01-FEF4-4192-9D34-ADB96C452F17}"/>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02-FEF4-4192-9D34-ADB96C452F17}"/>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03-FEF4-4192-9D34-ADB96C452F17}"/>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04-FEF4-4192-9D34-ADB96C452F17}"/>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05-FEF4-4192-9D34-ADB96C452F17}"/>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06-FEF4-4192-9D34-ADB96C452F17}"/>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07-FEF4-4192-9D34-ADB96C452F17}"/>
                </c:ext>
                <c:ext xmlns:c15="http://schemas.microsoft.com/office/drawing/2012/chart" uri="{CE6537A1-D6FC-4f65-9D91-7224C49458BB}"/>
              </c:extLst>
            </c:dLbl>
            <c:dLbl>
              <c:idx val="8"/>
              <c:delete val="1"/>
              <c:extLst xmlns:c16r2="http://schemas.microsoft.com/office/drawing/2015/06/chart">
                <c:ext xmlns:c16="http://schemas.microsoft.com/office/drawing/2014/chart" uri="{C3380CC4-5D6E-409C-BE32-E72D297353CC}">
                  <c16:uniqueId val="{00000008-FEF4-4192-9D34-ADB96C452F17}"/>
                </c:ext>
                <c:ext xmlns:c15="http://schemas.microsoft.com/office/drawing/2012/chart" uri="{CE6537A1-D6FC-4f65-9D91-7224C49458BB}"/>
              </c:extLst>
            </c:dLbl>
            <c:dLbl>
              <c:idx val="9"/>
              <c:layout>
                <c:manualLayout>
                  <c:x val="-0.0145909327774883"/>
                  <c:y val="-0.0208604954367666"/>
                </c:manualLayout>
              </c:layout>
              <c:spPr/>
              <c:txPr>
                <a:bodyPr/>
                <a:lstStyle/>
                <a:p>
                  <a:pPr>
                    <a:defRPr sz="1400" b="1"/>
                  </a:pPr>
                  <a:endParaRPr lang="en-US"/>
                </a:p>
              </c:txPr>
              <c:showLegendKey val="0"/>
              <c:showVal val="0"/>
              <c:showCatName val="0"/>
              <c:showSerName val="1"/>
              <c:showPercent val="0"/>
              <c:showBubbleSize val="0"/>
              <c:extLst xmlns:c16r2="http://schemas.microsoft.com/office/drawing/2015/06/chart">
                <c:ext xmlns:c16="http://schemas.microsoft.com/office/drawing/2014/chart" uri="{C3380CC4-5D6E-409C-BE32-E72D297353CC}">
                  <c16:uniqueId val="{00000009-FEF4-4192-9D34-ADB96C452F17}"/>
                </c:ext>
                <c:ext xmlns:c15="http://schemas.microsoft.com/office/drawing/2012/chart" uri="{CE6537A1-D6FC-4f65-9D91-7224C49458BB}"/>
              </c:extLst>
            </c:dLbl>
            <c:spPr>
              <a:noFill/>
              <a:ln>
                <a:noFill/>
              </a:ln>
              <a:effectLst/>
            </c:spPr>
            <c:showLegendKey val="0"/>
            <c:showVal val="0"/>
            <c:showCatName val="0"/>
            <c:showSerName val="1"/>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'R&amp;D'!$A$4:$A$13</c:f>
              <c:numCache>
                <c:formatCode>General</c:formatCode>
                <c:ptCount val="10"/>
                <c:pt idx="0">
                  <c:v>2006.0</c:v>
                </c:pt>
                <c:pt idx="1">
                  <c:v>2007.0</c:v>
                </c:pt>
                <c:pt idx="2">
                  <c:v>2008.0</c:v>
                </c:pt>
                <c:pt idx="3">
                  <c:v>2009.0</c:v>
                </c:pt>
                <c:pt idx="4">
                  <c:v>2010.0</c:v>
                </c:pt>
                <c:pt idx="5">
                  <c:v>2011.0</c:v>
                </c:pt>
                <c:pt idx="6">
                  <c:v>2012.0</c:v>
                </c:pt>
                <c:pt idx="7">
                  <c:v>2013.0</c:v>
                </c:pt>
                <c:pt idx="8">
                  <c:v>2014.0</c:v>
                </c:pt>
                <c:pt idx="9">
                  <c:v>2015.0</c:v>
                </c:pt>
              </c:numCache>
            </c:numRef>
          </c:cat>
          <c:val>
            <c:numRef>
              <c:f>'R&amp;D'!$C$4:$C$13</c:f>
              <c:numCache>
                <c:formatCode>_("$"* #,##0_);_("$"* \(#,##0\);_("$"* "-"??_);_(@_)</c:formatCode>
                <c:ptCount val="10"/>
                <c:pt idx="0">
                  <c:v>609011.0</c:v>
                </c:pt>
                <c:pt idx="1">
                  <c:v>663704.0</c:v>
                </c:pt>
                <c:pt idx="2">
                  <c:v>724434.0</c:v>
                </c:pt>
                <c:pt idx="3">
                  <c:v>775495.0</c:v>
                </c:pt>
                <c:pt idx="4">
                  <c:v>847072.0</c:v>
                </c:pt>
                <c:pt idx="5">
                  <c:v>898422.0</c:v>
                </c:pt>
                <c:pt idx="6">
                  <c:v>830538.0</c:v>
                </c:pt>
                <c:pt idx="7">
                  <c:v>837871.0</c:v>
                </c:pt>
                <c:pt idx="8">
                  <c:v>812803.0</c:v>
                </c:pt>
                <c:pt idx="9">
                  <c:v>902922.0</c:v>
                </c:pt>
              </c:numCache>
            </c:numRef>
          </c:val>
          <c:smooth val="0"/>
          <c:extLst xmlns:c16r2="http://schemas.microsoft.com/office/drawing/2015/06/chart">
            <c:ext xmlns:c16="http://schemas.microsoft.com/office/drawing/2014/chart" uri="{C3380CC4-5D6E-409C-BE32-E72D297353CC}">
              <c16:uniqueId val="{0000000A-FEF4-4192-9D34-ADB96C452F17}"/>
            </c:ext>
          </c:extLst>
        </c:ser>
        <c:ser>
          <c:idx val="3"/>
          <c:order val="1"/>
          <c:tx>
            <c:strRef>
              <c:f>'R&amp;D'!$D$3</c:f>
              <c:strCache>
                <c:ptCount val="1"/>
                <c:pt idx="0">
                  <c:v>Arkansas</c:v>
                </c:pt>
              </c:strCache>
            </c:strRef>
          </c:tx>
          <c:spPr>
            <a:ln>
              <a:solidFill>
                <a:srgbClr val="4F81BD"/>
              </a:solidFill>
            </a:ln>
          </c:spPr>
          <c:marker>
            <c:symbol val="none"/>
          </c:marker>
          <c:dLbls>
            <c:dLbl>
              <c:idx val="0"/>
              <c:delete val="1"/>
              <c:extLst xmlns:c16r2="http://schemas.microsoft.com/office/drawing/2015/06/chart">
                <c:ext xmlns:c16="http://schemas.microsoft.com/office/drawing/2014/chart" uri="{C3380CC4-5D6E-409C-BE32-E72D297353CC}">
                  <c16:uniqueId val="{0000000B-FEF4-4192-9D34-ADB96C452F17}"/>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0C-FEF4-4192-9D34-ADB96C452F17}"/>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0D-FEF4-4192-9D34-ADB96C452F17}"/>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0E-FEF4-4192-9D34-ADB96C452F17}"/>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0F-FEF4-4192-9D34-ADB96C452F17}"/>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10-FEF4-4192-9D34-ADB96C452F17}"/>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11-FEF4-4192-9D34-ADB96C452F17}"/>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12-FEF4-4192-9D34-ADB96C452F17}"/>
                </c:ext>
                <c:ext xmlns:c15="http://schemas.microsoft.com/office/drawing/2012/chart" uri="{CE6537A1-D6FC-4f65-9D91-7224C49458BB}"/>
              </c:extLst>
            </c:dLbl>
            <c:dLbl>
              <c:idx val="8"/>
              <c:delete val="1"/>
              <c:extLst xmlns:c16r2="http://schemas.microsoft.com/office/drawing/2015/06/chart">
                <c:ext xmlns:c16="http://schemas.microsoft.com/office/drawing/2014/chart" uri="{C3380CC4-5D6E-409C-BE32-E72D297353CC}">
                  <c16:uniqueId val="{00000013-FEF4-4192-9D34-ADB96C452F17}"/>
                </c:ext>
                <c:ext xmlns:c15="http://schemas.microsoft.com/office/drawing/2012/chart" uri="{CE6537A1-D6FC-4f65-9D91-7224C49458BB}"/>
              </c:extLst>
            </c:dLbl>
            <c:dLbl>
              <c:idx val="9"/>
              <c:layout>
                <c:manualLayout>
                  <c:x val="-0.0229286086503387"/>
                  <c:y val="0.0156453715775751"/>
                </c:manualLayout>
              </c:layout>
              <c:spPr/>
              <c:txPr>
                <a:bodyPr/>
                <a:lstStyle/>
                <a:p>
                  <a:pPr>
                    <a:defRPr sz="1400" b="1"/>
                  </a:pPr>
                  <a:endParaRPr lang="en-US"/>
                </a:p>
              </c:txPr>
              <c:showLegendKey val="0"/>
              <c:showVal val="0"/>
              <c:showCatName val="0"/>
              <c:showSerName val="1"/>
              <c:showPercent val="0"/>
              <c:showBubbleSize val="0"/>
              <c:extLst xmlns:c16r2="http://schemas.microsoft.com/office/drawing/2015/06/chart">
                <c:ext xmlns:c16="http://schemas.microsoft.com/office/drawing/2014/chart" uri="{C3380CC4-5D6E-409C-BE32-E72D297353CC}">
                  <c16:uniqueId val="{00000014-FEF4-4192-9D34-ADB96C452F17}"/>
                </c:ext>
                <c:ext xmlns:c15="http://schemas.microsoft.com/office/drawing/2012/chart" uri="{CE6537A1-D6FC-4f65-9D91-7224C49458BB}"/>
              </c:extLst>
            </c:dLbl>
            <c:spPr>
              <a:noFill/>
              <a:ln>
                <a:noFill/>
              </a:ln>
              <a:effectLst/>
            </c:spPr>
            <c:showLegendKey val="0"/>
            <c:showVal val="0"/>
            <c:showCatName val="0"/>
            <c:showSerName val="1"/>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'R&amp;D'!$A$4:$A$13</c:f>
              <c:numCache>
                <c:formatCode>General</c:formatCode>
                <c:ptCount val="10"/>
                <c:pt idx="0">
                  <c:v>2006.0</c:v>
                </c:pt>
                <c:pt idx="1">
                  <c:v>2007.0</c:v>
                </c:pt>
                <c:pt idx="2">
                  <c:v>2008.0</c:v>
                </c:pt>
                <c:pt idx="3">
                  <c:v>2009.0</c:v>
                </c:pt>
                <c:pt idx="4">
                  <c:v>2010.0</c:v>
                </c:pt>
                <c:pt idx="5">
                  <c:v>2011.0</c:v>
                </c:pt>
                <c:pt idx="6">
                  <c:v>2012.0</c:v>
                </c:pt>
                <c:pt idx="7">
                  <c:v>2013.0</c:v>
                </c:pt>
                <c:pt idx="8">
                  <c:v>2014.0</c:v>
                </c:pt>
                <c:pt idx="9">
                  <c:v>2015.0</c:v>
                </c:pt>
              </c:numCache>
            </c:numRef>
          </c:cat>
          <c:val>
            <c:numRef>
              <c:f>'R&amp;D'!$D$4:$D$13</c:f>
              <c:numCache>
                <c:formatCode>_("$"* #,##0_);_("$"* \(#,##0\);_("$"* "-"??_);_(@_)</c:formatCode>
                <c:ptCount val="10"/>
                <c:pt idx="0">
                  <c:v>247598.0</c:v>
                </c:pt>
                <c:pt idx="1">
                  <c:v>252716.0</c:v>
                </c:pt>
                <c:pt idx="2">
                  <c:v>259319.0</c:v>
                </c:pt>
                <c:pt idx="3">
                  <c:v>252883.0</c:v>
                </c:pt>
                <c:pt idx="4">
                  <c:v>267405.0</c:v>
                </c:pt>
                <c:pt idx="5">
                  <c:v>282628.0</c:v>
                </c:pt>
                <c:pt idx="6">
                  <c:v>289364.0</c:v>
                </c:pt>
                <c:pt idx="7">
                  <c:v>294572.0</c:v>
                </c:pt>
                <c:pt idx="8">
                  <c:v>285691.0</c:v>
                </c:pt>
                <c:pt idx="9">
                  <c:v>293494.0</c:v>
                </c:pt>
              </c:numCache>
            </c:numRef>
          </c:val>
          <c:smooth val="0"/>
          <c:extLst xmlns:c16r2="http://schemas.microsoft.com/office/drawing/2015/06/chart">
            <c:ext xmlns:c16="http://schemas.microsoft.com/office/drawing/2014/chart" uri="{C3380CC4-5D6E-409C-BE32-E72D297353CC}">
              <c16:uniqueId val="{00000015-FEF4-4192-9D34-ADB96C452F17}"/>
            </c:ext>
          </c:extLst>
        </c:ser>
        <c:ser>
          <c:idx val="4"/>
          <c:order val="2"/>
          <c:tx>
            <c:strRef>
              <c:f>'R&amp;D'!$E$3</c:f>
              <c:strCache>
                <c:ptCount val="1"/>
                <c:pt idx="0">
                  <c:v>Georgia</c:v>
                </c:pt>
              </c:strCache>
            </c:strRef>
          </c:tx>
          <c:spPr>
            <a:ln>
              <a:solidFill>
                <a:srgbClr val="4F81BD"/>
              </a:solidFill>
            </a:ln>
          </c:spPr>
          <c:marker>
            <c:symbol val="none"/>
          </c:marker>
          <c:dLbls>
            <c:dLbl>
              <c:idx val="0"/>
              <c:delete val="1"/>
              <c:extLst xmlns:c16r2="http://schemas.microsoft.com/office/drawing/2015/06/chart">
                <c:ext xmlns:c16="http://schemas.microsoft.com/office/drawing/2014/chart" uri="{C3380CC4-5D6E-409C-BE32-E72D297353CC}">
                  <c16:uniqueId val="{00000016-FEF4-4192-9D34-ADB96C452F17}"/>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17-FEF4-4192-9D34-ADB96C452F17}"/>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18-FEF4-4192-9D34-ADB96C452F17}"/>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19-FEF4-4192-9D34-ADB96C452F17}"/>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1A-FEF4-4192-9D34-ADB96C452F17}"/>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1B-FEF4-4192-9D34-ADB96C452F17}"/>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1C-FEF4-4192-9D34-ADB96C452F17}"/>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1D-FEF4-4192-9D34-ADB96C452F17}"/>
                </c:ext>
                <c:ext xmlns:c15="http://schemas.microsoft.com/office/drawing/2012/chart" uri="{CE6537A1-D6FC-4f65-9D91-7224C49458BB}"/>
              </c:extLst>
            </c:dLbl>
            <c:dLbl>
              <c:idx val="8"/>
              <c:delete val="1"/>
              <c:extLst xmlns:c16r2="http://schemas.microsoft.com/office/drawing/2015/06/chart">
                <c:ext xmlns:c16="http://schemas.microsoft.com/office/drawing/2014/chart" uri="{C3380CC4-5D6E-409C-BE32-E72D297353CC}">
                  <c16:uniqueId val="{0000001E-FEF4-4192-9D34-ADB96C452F17}"/>
                </c:ext>
                <c:ext xmlns:c15="http://schemas.microsoft.com/office/drawing/2012/chart" uri="{CE6537A1-D6FC-4f65-9D91-7224C49458BB}"/>
              </c:extLst>
            </c:dLbl>
            <c:dLbl>
              <c:idx val="9"/>
              <c:layout>
                <c:manualLayout>
                  <c:x val="-0.0343929129755081"/>
                  <c:y val="-0.0365058670143416"/>
                </c:manualLayout>
              </c:layout>
              <c:spPr/>
              <c:txPr>
                <a:bodyPr/>
                <a:lstStyle/>
                <a:p>
                  <a:pPr>
                    <a:defRPr sz="1400" b="1"/>
                  </a:pPr>
                  <a:endParaRPr lang="en-US"/>
                </a:p>
              </c:txPr>
              <c:showLegendKey val="0"/>
              <c:showVal val="0"/>
              <c:showCatName val="0"/>
              <c:showSerName val="1"/>
              <c:showPercent val="0"/>
              <c:showBubbleSize val="0"/>
              <c:extLst xmlns:c16r2="http://schemas.microsoft.com/office/drawing/2015/06/chart">
                <c:ext xmlns:c16="http://schemas.microsoft.com/office/drawing/2014/chart" uri="{C3380CC4-5D6E-409C-BE32-E72D297353CC}">
                  <c16:uniqueId val="{0000001F-FEF4-4192-9D34-ADB96C452F17}"/>
                </c:ext>
                <c:ext xmlns:c15="http://schemas.microsoft.com/office/drawing/2012/chart" uri="{CE6537A1-D6FC-4f65-9D91-7224C49458BB}"/>
              </c:extLst>
            </c:dLbl>
            <c:spPr>
              <a:noFill/>
              <a:ln>
                <a:noFill/>
              </a:ln>
              <a:effectLst/>
            </c:spPr>
            <c:showLegendKey val="0"/>
            <c:showVal val="0"/>
            <c:showCatName val="0"/>
            <c:showSerName val="1"/>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'R&amp;D'!$A$4:$A$13</c:f>
              <c:numCache>
                <c:formatCode>General</c:formatCode>
                <c:ptCount val="10"/>
                <c:pt idx="0">
                  <c:v>2006.0</c:v>
                </c:pt>
                <c:pt idx="1">
                  <c:v>2007.0</c:v>
                </c:pt>
                <c:pt idx="2">
                  <c:v>2008.0</c:v>
                </c:pt>
                <c:pt idx="3">
                  <c:v>2009.0</c:v>
                </c:pt>
                <c:pt idx="4">
                  <c:v>2010.0</c:v>
                </c:pt>
                <c:pt idx="5">
                  <c:v>2011.0</c:v>
                </c:pt>
                <c:pt idx="6">
                  <c:v>2012.0</c:v>
                </c:pt>
                <c:pt idx="7">
                  <c:v>2013.0</c:v>
                </c:pt>
                <c:pt idx="8">
                  <c:v>2014.0</c:v>
                </c:pt>
                <c:pt idx="9">
                  <c:v>2015.0</c:v>
                </c:pt>
              </c:numCache>
            </c:numRef>
          </c:cat>
          <c:val>
            <c:numRef>
              <c:f>'R&amp;D'!$E$4:$E$13</c:f>
              <c:numCache>
                <c:formatCode>_("$"* #,##0_);_("$"* \(#,##0\);_("$"* "-"??_);_(@_)</c:formatCode>
                <c:ptCount val="10"/>
                <c:pt idx="0">
                  <c:v>1.347317E6</c:v>
                </c:pt>
                <c:pt idx="1">
                  <c:v>1.446604E6</c:v>
                </c:pt>
                <c:pt idx="2">
                  <c:v>1.586486E6</c:v>
                </c:pt>
                <c:pt idx="3">
                  <c:v>1.621789E6</c:v>
                </c:pt>
                <c:pt idx="4">
                  <c:v>1.691603E6</c:v>
                </c:pt>
                <c:pt idx="5">
                  <c:v>1.808679E6</c:v>
                </c:pt>
                <c:pt idx="6">
                  <c:v>1.882308E6</c:v>
                </c:pt>
                <c:pt idx="7">
                  <c:v>1.956245E6</c:v>
                </c:pt>
                <c:pt idx="8">
                  <c:v>1.95099E6</c:v>
                </c:pt>
                <c:pt idx="9">
                  <c:v>2.046068E6</c:v>
                </c:pt>
              </c:numCache>
            </c:numRef>
          </c:val>
          <c:smooth val="0"/>
          <c:extLst xmlns:c16r2="http://schemas.microsoft.com/office/drawing/2015/06/chart">
            <c:ext xmlns:c16="http://schemas.microsoft.com/office/drawing/2014/chart" uri="{C3380CC4-5D6E-409C-BE32-E72D297353CC}">
              <c16:uniqueId val="{00000020-FEF4-4192-9D34-ADB96C452F17}"/>
            </c:ext>
          </c:extLst>
        </c:ser>
        <c:ser>
          <c:idx val="5"/>
          <c:order val="3"/>
          <c:tx>
            <c:strRef>
              <c:f>'R&amp;D'!$F$3</c:f>
              <c:strCache>
                <c:ptCount val="1"/>
                <c:pt idx="0">
                  <c:v>Kentucky</c:v>
                </c:pt>
              </c:strCache>
            </c:strRef>
          </c:tx>
          <c:spPr>
            <a:ln>
              <a:solidFill>
                <a:srgbClr val="4F81BD"/>
              </a:solidFill>
            </a:ln>
          </c:spPr>
          <c:marker>
            <c:symbol val="none"/>
          </c:marker>
          <c:dLbls>
            <c:dLbl>
              <c:idx val="0"/>
              <c:delete val="1"/>
              <c:extLst xmlns:c16r2="http://schemas.microsoft.com/office/drawing/2015/06/chart">
                <c:ext xmlns:c16="http://schemas.microsoft.com/office/drawing/2014/chart" uri="{C3380CC4-5D6E-409C-BE32-E72D297353CC}">
                  <c16:uniqueId val="{00000021-FEF4-4192-9D34-ADB96C452F17}"/>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22-FEF4-4192-9D34-ADB96C452F17}"/>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23-FEF4-4192-9D34-ADB96C452F17}"/>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24-FEF4-4192-9D34-ADB96C452F17}"/>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25-FEF4-4192-9D34-ADB96C452F17}"/>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26-FEF4-4192-9D34-ADB96C452F17}"/>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27-FEF4-4192-9D34-ADB96C452F17}"/>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28-FEF4-4192-9D34-ADB96C452F17}"/>
                </c:ext>
                <c:ext xmlns:c15="http://schemas.microsoft.com/office/drawing/2012/chart" uri="{CE6537A1-D6FC-4f65-9D91-7224C49458BB}"/>
              </c:extLst>
            </c:dLbl>
            <c:dLbl>
              <c:idx val="8"/>
              <c:delete val="1"/>
              <c:extLst xmlns:c16r2="http://schemas.microsoft.com/office/drawing/2015/06/chart">
                <c:ext xmlns:c16="http://schemas.microsoft.com/office/drawing/2014/chart" uri="{C3380CC4-5D6E-409C-BE32-E72D297353CC}">
                  <c16:uniqueId val="{00000029-FEF4-4192-9D34-ADB96C452F17}"/>
                </c:ext>
                <c:ext xmlns:c15="http://schemas.microsoft.com/office/drawing/2012/chart" uri="{CE6537A1-D6FC-4f65-9D91-7224C49458BB}"/>
              </c:extLst>
            </c:dLbl>
            <c:dLbl>
              <c:idx val="9"/>
              <c:layout>
                <c:manualLayout>
                  <c:x val="-0.0260552371026576"/>
                  <c:y val="-0.0391134289439374"/>
                </c:manualLayout>
              </c:layout>
              <c:spPr/>
              <c:txPr>
                <a:bodyPr/>
                <a:lstStyle/>
                <a:p>
                  <a:pPr>
                    <a:defRPr sz="1400" b="1"/>
                  </a:pPr>
                  <a:endParaRPr lang="en-US"/>
                </a:p>
              </c:txPr>
              <c:showLegendKey val="0"/>
              <c:showVal val="0"/>
              <c:showCatName val="0"/>
              <c:showSerName val="1"/>
              <c:showPercent val="0"/>
              <c:showBubbleSize val="0"/>
              <c:extLst xmlns:c16r2="http://schemas.microsoft.com/office/drawing/2015/06/chart">
                <c:ext xmlns:c16="http://schemas.microsoft.com/office/drawing/2014/chart" uri="{C3380CC4-5D6E-409C-BE32-E72D297353CC}">
                  <c16:uniqueId val="{0000002A-FEF4-4192-9D34-ADB96C452F17}"/>
                </c:ext>
                <c:ext xmlns:c15="http://schemas.microsoft.com/office/drawing/2012/chart" uri="{CE6537A1-D6FC-4f65-9D91-7224C49458BB}"/>
              </c:extLst>
            </c:dLbl>
            <c:spPr>
              <a:noFill/>
              <a:ln>
                <a:noFill/>
              </a:ln>
              <a:effectLst/>
            </c:spPr>
            <c:showLegendKey val="0"/>
            <c:showVal val="0"/>
            <c:showCatName val="0"/>
            <c:showSerName val="1"/>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'R&amp;D'!$A$4:$A$13</c:f>
              <c:numCache>
                <c:formatCode>General</c:formatCode>
                <c:ptCount val="10"/>
                <c:pt idx="0">
                  <c:v>2006.0</c:v>
                </c:pt>
                <c:pt idx="1">
                  <c:v>2007.0</c:v>
                </c:pt>
                <c:pt idx="2">
                  <c:v>2008.0</c:v>
                </c:pt>
                <c:pt idx="3">
                  <c:v>2009.0</c:v>
                </c:pt>
                <c:pt idx="4">
                  <c:v>2010.0</c:v>
                </c:pt>
                <c:pt idx="5">
                  <c:v>2011.0</c:v>
                </c:pt>
                <c:pt idx="6">
                  <c:v>2012.0</c:v>
                </c:pt>
                <c:pt idx="7">
                  <c:v>2013.0</c:v>
                </c:pt>
                <c:pt idx="8">
                  <c:v>2014.0</c:v>
                </c:pt>
                <c:pt idx="9">
                  <c:v>2015.0</c:v>
                </c:pt>
              </c:numCache>
            </c:numRef>
          </c:cat>
          <c:val>
            <c:numRef>
              <c:f>'R&amp;D'!$F$4:$F$13</c:f>
              <c:numCache>
                <c:formatCode>_("$"* #,##0_);_("$"* \(#,##0\);_("$"* "-"??_);_(@_)</c:formatCode>
                <c:ptCount val="10"/>
                <c:pt idx="0">
                  <c:v>509947.0</c:v>
                </c:pt>
                <c:pt idx="1">
                  <c:v>539199.0</c:v>
                </c:pt>
                <c:pt idx="2">
                  <c:v>535357.0</c:v>
                </c:pt>
                <c:pt idx="3">
                  <c:v>549484.0</c:v>
                </c:pt>
                <c:pt idx="4">
                  <c:v>575277.0</c:v>
                </c:pt>
                <c:pt idx="5">
                  <c:v>596081.0</c:v>
                </c:pt>
                <c:pt idx="6">
                  <c:v>586240.0</c:v>
                </c:pt>
                <c:pt idx="7">
                  <c:v>550941.0</c:v>
                </c:pt>
                <c:pt idx="8">
                  <c:v>533834.0</c:v>
                </c:pt>
                <c:pt idx="9">
                  <c:v>532991.0</c:v>
                </c:pt>
              </c:numCache>
            </c:numRef>
          </c:val>
          <c:smooth val="0"/>
          <c:extLst xmlns:c16r2="http://schemas.microsoft.com/office/drawing/2015/06/chart">
            <c:ext xmlns:c16="http://schemas.microsoft.com/office/drawing/2014/chart" uri="{C3380CC4-5D6E-409C-BE32-E72D297353CC}">
              <c16:uniqueId val="{0000002B-FEF4-4192-9D34-ADB96C452F17}"/>
            </c:ext>
          </c:extLst>
        </c:ser>
        <c:ser>
          <c:idx val="6"/>
          <c:order val="4"/>
          <c:tx>
            <c:strRef>
              <c:f>'R&amp;D'!$G$3</c:f>
              <c:strCache>
                <c:ptCount val="1"/>
                <c:pt idx="0">
                  <c:v>Mississippi</c:v>
                </c:pt>
              </c:strCache>
            </c:strRef>
          </c:tx>
          <c:spPr>
            <a:ln>
              <a:solidFill>
                <a:srgbClr val="4F81BD"/>
              </a:solidFill>
            </a:ln>
          </c:spPr>
          <c:marker>
            <c:symbol val="none"/>
          </c:marker>
          <c:dLbls>
            <c:dLbl>
              <c:idx val="0"/>
              <c:delete val="1"/>
              <c:extLst xmlns:c16r2="http://schemas.microsoft.com/office/drawing/2015/06/chart">
                <c:ext xmlns:c16="http://schemas.microsoft.com/office/drawing/2014/chart" uri="{C3380CC4-5D6E-409C-BE32-E72D297353CC}">
                  <c16:uniqueId val="{0000002C-FEF4-4192-9D34-ADB96C452F17}"/>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2D-FEF4-4192-9D34-ADB96C452F17}"/>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2E-FEF4-4192-9D34-ADB96C452F17}"/>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2F-FEF4-4192-9D34-ADB96C452F17}"/>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30-FEF4-4192-9D34-ADB96C452F17}"/>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31-FEF4-4192-9D34-ADB96C452F17}"/>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32-FEF4-4192-9D34-ADB96C452F17}"/>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33-FEF4-4192-9D34-ADB96C452F17}"/>
                </c:ext>
                <c:ext xmlns:c15="http://schemas.microsoft.com/office/drawing/2012/chart" uri="{CE6537A1-D6FC-4f65-9D91-7224C49458BB}"/>
              </c:extLst>
            </c:dLbl>
            <c:dLbl>
              <c:idx val="8"/>
              <c:delete val="1"/>
              <c:extLst xmlns:c16r2="http://schemas.microsoft.com/office/drawing/2015/06/chart">
                <c:ext xmlns:c16="http://schemas.microsoft.com/office/drawing/2014/chart" uri="{C3380CC4-5D6E-409C-BE32-E72D297353CC}">
                  <c16:uniqueId val="{00000034-FEF4-4192-9D34-ADB96C452F17}"/>
                </c:ext>
                <c:ext xmlns:c15="http://schemas.microsoft.com/office/drawing/2012/chart" uri="{CE6537A1-D6FC-4f65-9D91-7224C49458BB}"/>
              </c:extLst>
            </c:dLbl>
            <c:dLbl>
              <c:idx val="9"/>
              <c:layout>
                <c:manualLayout>
                  <c:x val="-0.0177175612298072"/>
                  <c:y val="-0.0182529335071709"/>
                </c:manualLayout>
              </c:layout>
              <c:spPr/>
              <c:txPr>
                <a:bodyPr/>
                <a:lstStyle/>
                <a:p>
                  <a:pPr>
                    <a:defRPr sz="1400" b="1"/>
                  </a:pPr>
                  <a:endParaRPr lang="en-US"/>
                </a:p>
              </c:txPr>
              <c:showLegendKey val="0"/>
              <c:showVal val="0"/>
              <c:showCatName val="0"/>
              <c:showSerName val="1"/>
              <c:showPercent val="0"/>
              <c:showBubbleSize val="0"/>
              <c:extLst xmlns:c16r2="http://schemas.microsoft.com/office/drawing/2015/06/chart">
                <c:ext xmlns:c16="http://schemas.microsoft.com/office/drawing/2014/chart" uri="{C3380CC4-5D6E-409C-BE32-E72D297353CC}">
                  <c16:uniqueId val="{00000035-FEF4-4192-9D34-ADB96C452F17}"/>
                </c:ext>
                <c:ext xmlns:c15="http://schemas.microsoft.com/office/drawing/2012/chart" uri="{CE6537A1-D6FC-4f65-9D91-7224C49458BB}"/>
              </c:extLst>
            </c:dLbl>
            <c:spPr>
              <a:noFill/>
              <a:ln>
                <a:noFill/>
              </a:ln>
              <a:effectLst/>
            </c:spPr>
            <c:showLegendKey val="0"/>
            <c:showVal val="0"/>
            <c:showCatName val="0"/>
            <c:showSerName val="1"/>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'R&amp;D'!$A$4:$A$13</c:f>
              <c:numCache>
                <c:formatCode>General</c:formatCode>
                <c:ptCount val="10"/>
                <c:pt idx="0">
                  <c:v>2006.0</c:v>
                </c:pt>
                <c:pt idx="1">
                  <c:v>2007.0</c:v>
                </c:pt>
                <c:pt idx="2">
                  <c:v>2008.0</c:v>
                </c:pt>
                <c:pt idx="3">
                  <c:v>2009.0</c:v>
                </c:pt>
                <c:pt idx="4">
                  <c:v>2010.0</c:v>
                </c:pt>
                <c:pt idx="5">
                  <c:v>2011.0</c:v>
                </c:pt>
                <c:pt idx="6">
                  <c:v>2012.0</c:v>
                </c:pt>
                <c:pt idx="7">
                  <c:v>2013.0</c:v>
                </c:pt>
                <c:pt idx="8">
                  <c:v>2014.0</c:v>
                </c:pt>
                <c:pt idx="9">
                  <c:v>2015.0</c:v>
                </c:pt>
              </c:numCache>
            </c:numRef>
          </c:cat>
          <c:val>
            <c:numRef>
              <c:f>'R&amp;D'!$G$4:$G$13</c:f>
              <c:numCache>
                <c:formatCode>_("$"* #,##0_);_("$"* \(#,##0\);_("$"* "-"??_);_(@_)</c:formatCode>
                <c:ptCount val="10"/>
                <c:pt idx="0">
                  <c:v>388585.0</c:v>
                </c:pt>
                <c:pt idx="1">
                  <c:v>427380.0</c:v>
                </c:pt>
                <c:pt idx="2">
                  <c:v>425439.0</c:v>
                </c:pt>
                <c:pt idx="3">
                  <c:v>435382.0</c:v>
                </c:pt>
                <c:pt idx="4">
                  <c:v>443625.0</c:v>
                </c:pt>
                <c:pt idx="5">
                  <c:v>460962.0</c:v>
                </c:pt>
                <c:pt idx="6">
                  <c:v>476078.0</c:v>
                </c:pt>
                <c:pt idx="7">
                  <c:v>416772.0</c:v>
                </c:pt>
                <c:pt idx="8">
                  <c:v>410543.0</c:v>
                </c:pt>
                <c:pt idx="9">
                  <c:v>408232.0</c:v>
                </c:pt>
              </c:numCache>
            </c:numRef>
          </c:val>
          <c:smooth val="0"/>
          <c:extLst xmlns:c16r2="http://schemas.microsoft.com/office/drawing/2015/06/chart">
            <c:ext xmlns:c16="http://schemas.microsoft.com/office/drawing/2014/chart" uri="{C3380CC4-5D6E-409C-BE32-E72D297353CC}">
              <c16:uniqueId val="{00000036-FEF4-4192-9D34-ADB96C452F17}"/>
            </c:ext>
          </c:extLst>
        </c:ser>
        <c:ser>
          <c:idx val="7"/>
          <c:order val="5"/>
          <c:tx>
            <c:strRef>
              <c:f>'R&amp;D'!$H$3</c:f>
              <c:strCache>
                <c:ptCount val="1"/>
                <c:pt idx="0">
                  <c:v>North Carolina</c:v>
                </c:pt>
              </c:strCache>
            </c:strRef>
          </c:tx>
          <c:spPr>
            <a:ln>
              <a:solidFill>
                <a:srgbClr val="4F81BD"/>
              </a:solidFill>
            </a:ln>
          </c:spPr>
          <c:marker>
            <c:symbol val="none"/>
          </c:marker>
          <c:dLbls>
            <c:dLbl>
              <c:idx val="0"/>
              <c:delete val="1"/>
              <c:extLst xmlns:c16r2="http://schemas.microsoft.com/office/drawing/2015/06/chart">
                <c:ext xmlns:c16="http://schemas.microsoft.com/office/drawing/2014/chart" uri="{C3380CC4-5D6E-409C-BE32-E72D297353CC}">
                  <c16:uniqueId val="{00000037-FEF4-4192-9D34-ADB96C452F17}"/>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38-FEF4-4192-9D34-ADB96C452F17}"/>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39-FEF4-4192-9D34-ADB96C452F17}"/>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3A-FEF4-4192-9D34-ADB96C452F17}"/>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3B-FEF4-4192-9D34-ADB96C452F17}"/>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3C-FEF4-4192-9D34-ADB96C452F17}"/>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3D-FEF4-4192-9D34-ADB96C452F17}"/>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3E-FEF4-4192-9D34-ADB96C452F17}"/>
                </c:ext>
                <c:ext xmlns:c15="http://schemas.microsoft.com/office/drawing/2012/chart" uri="{CE6537A1-D6FC-4f65-9D91-7224C49458BB}"/>
              </c:extLst>
            </c:dLbl>
            <c:dLbl>
              <c:idx val="8"/>
              <c:delete val="1"/>
              <c:extLst xmlns:c16r2="http://schemas.microsoft.com/office/drawing/2015/06/chart">
                <c:ext xmlns:c16="http://schemas.microsoft.com/office/drawing/2014/chart" uri="{C3380CC4-5D6E-409C-BE32-E72D297353CC}">
                  <c16:uniqueId val="{0000003F-FEF4-4192-9D34-ADB96C452F17}"/>
                </c:ext>
                <c:ext xmlns:c15="http://schemas.microsoft.com/office/drawing/2012/chart" uri="{CE6537A1-D6FC-4f65-9D91-7224C49458BB}"/>
              </c:extLst>
            </c:dLbl>
            <c:dLbl>
              <c:idx val="9"/>
              <c:layout>
                <c:manualLayout>
                  <c:x val="-0.0437727983324648"/>
                  <c:y val="0.0365058670143416"/>
                </c:manualLayout>
              </c:layout>
              <c:showLegendKey val="0"/>
              <c:showVal val="0"/>
              <c:showCatName val="0"/>
              <c:showSerName val="1"/>
              <c:showPercent val="0"/>
              <c:showBubbleSize val="0"/>
              <c:extLst xmlns:c16r2="http://schemas.microsoft.com/office/drawing/2015/06/chart">
                <c:ext xmlns:c16="http://schemas.microsoft.com/office/drawing/2014/chart" uri="{C3380CC4-5D6E-409C-BE32-E72D297353CC}">
                  <c16:uniqueId val="{00000040-FEF4-4192-9D34-ADB96C452F17}"/>
                </c:ext>
                <c:ext xmlns:c15="http://schemas.microsoft.com/office/drawing/2012/chart" uri="{CE6537A1-D6FC-4f65-9D91-7224C49458BB}"/>
              </c:extLst>
            </c:dLbl>
            <c:spPr>
              <a:noFill/>
              <a:ln>
                <a:noFill/>
              </a:ln>
              <a:effectLst/>
            </c:spPr>
            <c:txPr>
              <a:bodyPr/>
              <a:lstStyle/>
              <a:p>
                <a:pPr>
                  <a:defRPr sz="1400" b="1"/>
                </a:pPr>
                <a:endParaRPr lang="en-US"/>
              </a:p>
            </c:txPr>
            <c:showLegendKey val="0"/>
            <c:showVal val="0"/>
            <c:showCatName val="0"/>
            <c:showSerName val="1"/>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'R&amp;D'!$A$4:$A$13</c:f>
              <c:numCache>
                <c:formatCode>General</c:formatCode>
                <c:ptCount val="10"/>
                <c:pt idx="0">
                  <c:v>2006.0</c:v>
                </c:pt>
                <c:pt idx="1">
                  <c:v>2007.0</c:v>
                </c:pt>
                <c:pt idx="2">
                  <c:v>2008.0</c:v>
                </c:pt>
                <c:pt idx="3">
                  <c:v>2009.0</c:v>
                </c:pt>
                <c:pt idx="4">
                  <c:v>2010.0</c:v>
                </c:pt>
                <c:pt idx="5">
                  <c:v>2011.0</c:v>
                </c:pt>
                <c:pt idx="6">
                  <c:v>2012.0</c:v>
                </c:pt>
                <c:pt idx="7">
                  <c:v>2013.0</c:v>
                </c:pt>
                <c:pt idx="8">
                  <c:v>2014.0</c:v>
                </c:pt>
                <c:pt idx="9">
                  <c:v>2015.0</c:v>
                </c:pt>
              </c:numCache>
            </c:numRef>
          </c:cat>
          <c:val>
            <c:numRef>
              <c:f>'R&amp;D'!$H$4:$H$13</c:f>
              <c:numCache>
                <c:formatCode>_("$"* #,##0_);_("$"* \(#,##0\);_("$"* "-"??_);_(@_)</c:formatCode>
                <c:ptCount val="10"/>
                <c:pt idx="0">
                  <c:v>1.734153E6</c:v>
                </c:pt>
                <c:pt idx="1">
                  <c:v>1.917917E6</c:v>
                </c:pt>
                <c:pt idx="2">
                  <c:v>2.012492E6</c:v>
                </c:pt>
                <c:pt idx="3">
                  <c:v>2.199367E6</c:v>
                </c:pt>
                <c:pt idx="4">
                  <c:v>2.46526E6</c:v>
                </c:pt>
                <c:pt idx="5">
                  <c:v>2.668842E6</c:v>
                </c:pt>
                <c:pt idx="6">
                  <c:v>2.68184E6</c:v>
                </c:pt>
                <c:pt idx="7">
                  <c:v>2.73992E6</c:v>
                </c:pt>
                <c:pt idx="8">
                  <c:v>2.814943E6</c:v>
                </c:pt>
                <c:pt idx="9">
                  <c:v>2.815343E6</c:v>
                </c:pt>
              </c:numCache>
            </c:numRef>
          </c:val>
          <c:smooth val="0"/>
          <c:extLst xmlns:c16r2="http://schemas.microsoft.com/office/drawing/2015/06/chart">
            <c:ext xmlns:c16="http://schemas.microsoft.com/office/drawing/2014/chart" uri="{C3380CC4-5D6E-409C-BE32-E72D297353CC}">
              <c16:uniqueId val="{00000041-FEF4-4192-9D34-ADB96C452F17}"/>
            </c:ext>
          </c:extLst>
        </c:ser>
        <c:ser>
          <c:idx val="8"/>
          <c:order val="6"/>
          <c:tx>
            <c:strRef>
              <c:f>'R&amp;D'!$I$3</c:f>
              <c:strCache>
                <c:ptCount val="1"/>
                <c:pt idx="0">
                  <c:v>Tennessee</c:v>
                </c:pt>
              </c:strCache>
            </c:strRef>
          </c:tx>
          <c:spPr>
            <a:ln>
              <a:solidFill>
                <a:schemeClr val="accent2"/>
              </a:solidFill>
            </a:ln>
          </c:spPr>
          <c:marker>
            <c:symbol val="none"/>
          </c:marker>
          <c:dLbls>
            <c:dLbl>
              <c:idx val="0"/>
              <c:delete val="1"/>
              <c:extLst xmlns:c16r2="http://schemas.microsoft.com/office/drawing/2015/06/chart">
                <c:ext xmlns:c16="http://schemas.microsoft.com/office/drawing/2014/chart" uri="{C3380CC4-5D6E-409C-BE32-E72D297353CC}">
                  <c16:uniqueId val="{00000042-FEF4-4192-9D34-ADB96C452F17}"/>
                </c:ext>
                <c:ext xmlns:c15="http://schemas.microsoft.com/office/drawing/2012/chart" uri="{CE6537A1-D6FC-4f65-9D91-7224C49458BB}"/>
              </c:extLst>
            </c:dLbl>
            <c:dLbl>
              <c:idx val="1"/>
              <c:delete val="1"/>
              <c:extLst xmlns:c16r2="http://schemas.microsoft.com/office/drawing/2015/06/chart">
                <c:ext xmlns:c16="http://schemas.microsoft.com/office/drawing/2014/chart" uri="{C3380CC4-5D6E-409C-BE32-E72D297353CC}">
                  <c16:uniqueId val="{00000043-FEF4-4192-9D34-ADB96C452F17}"/>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44-FEF4-4192-9D34-ADB96C452F17}"/>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45-FEF4-4192-9D34-ADB96C452F17}"/>
                </c:ext>
                <c:ext xmlns:c15="http://schemas.microsoft.com/office/drawing/2012/chart" uri="{CE6537A1-D6FC-4f65-9D91-7224C49458BB}"/>
              </c:extLst>
            </c:dLbl>
            <c:dLbl>
              <c:idx val="4"/>
              <c:delete val="1"/>
              <c:extLst xmlns:c16r2="http://schemas.microsoft.com/office/drawing/2015/06/chart">
                <c:ext xmlns:c16="http://schemas.microsoft.com/office/drawing/2014/chart" uri="{C3380CC4-5D6E-409C-BE32-E72D297353CC}">
                  <c16:uniqueId val="{00000046-FEF4-4192-9D34-ADB96C452F17}"/>
                </c:ext>
                <c:ext xmlns:c15="http://schemas.microsoft.com/office/drawing/2012/chart" uri="{CE6537A1-D6FC-4f65-9D91-7224C49458BB}"/>
              </c:extLst>
            </c:dLbl>
            <c:dLbl>
              <c:idx val="5"/>
              <c:delete val="1"/>
              <c:extLst xmlns:c16r2="http://schemas.microsoft.com/office/drawing/2015/06/chart">
                <c:ext xmlns:c16="http://schemas.microsoft.com/office/drawing/2014/chart" uri="{C3380CC4-5D6E-409C-BE32-E72D297353CC}">
                  <c16:uniqueId val="{00000047-FEF4-4192-9D34-ADB96C452F17}"/>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48-FEF4-4192-9D34-ADB96C452F17}"/>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49-FEF4-4192-9D34-ADB96C452F17}"/>
                </c:ext>
                <c:ext xmlns:c15="http://schemas.microsoft.com/office/drawing/2012/chart" uri="{CE6537A1-D6FC-4f65-9D91-7224C49458BB}"/>
              </c:extLst>
            </c:dLbl>
            <c:dLbl>
              <c:idx val="8"/>
              <c:delete val="1"/>
              <c:extLst xmlns:c16r2="http://schemas.microsoft.com/office/drawing/2015/06/chart">
                <c:ext xmlns:c16="http://schemas.microsoft.com/office/drawing/2014/chart" uri="{C3380CC4-5D6E-409C-BE32-E72D297353CC}">
                  <c16:uniqueId val="{0000004A-FEF4-4192-9D34-ADB96C452F17}"/>
                </c:ext>
                <c:ext xmlns:c15="http://schemas.microsoft.com/office/drawing/2012/chart" uri="{CE6537A1-D6FC-4f65-9D91-7224C49458BB}"/>
              </c:extLst>
            </c:dLbl>
            <c:dLbl>
              <c:idx val="9"/>
              <c:layout>
                <c:manualLayout>
                  <c:x val="-0.0458572173006774"/>
                  <c:y val="-0.044328552803129"/>
                </c:manualLayout>
              </c:layout>
              <c:spPr/>
              <c:txPr>
                <a:bodyPr/>
                <a:lstStyle/>
                <a:p>
                  <a:pPr>
                    <a:defRPr sz="1400" b="1"/>
                  </a:pPr>
                  <a:endParaRPr lang="en-US"/>
                </a:p>
              </c:txPr>
              <c:showLegendKey val="0"/>
              <c:showVal val="0"/>
              <c:showCatName val="0"/>
              <c:showSerName val="1"/>
              <c:showPercent val="0"/>
              <c:showBubbleSize val="0"/>
              <c:extLst xmlns:c16r2="http://schemas.microsoft.com/office/drawing/2015/06/chart">
                <c:ext xmlns:c16="http://schemas.microsoft.com/office/drawing/2014/chart" uri="{C3380CC4-5D6E-409C-BE32-E72D297353CC}">
                  <c16:uniqueId val="{0000004B-FEF4-4192-9D34-ADB96C452F17}"/>
                </c:ext>
                <c:ext xmlns:c15="http://schemas.microsoft.com/office/drawing/2012/chart" uri="{CE6537A1-D6FC-4f65-9D91-7224C49458BB}"/>
              </c:extLst>
            </c:dLbl>
            <c:spPr>
              <a:noFill/>
              <a:ln>
                <a:noFill/>
              </a:ln>
              <a:effectLst/>
            </c:spPr>
            <c:showLegendKey val="0"/>
            <c:showVal val="0"/>
            <c:showCatName val="0"/>
            <c:showSerName val="1"/>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'R&amp;D'!$A$4:$A$13</c:f>
              <c:numCache>
                <c:formatCode>General</c:formatCode>
                <c:ptCount val="10"/>
                <c:pt idx="0">
                  <c:v>2006.0</c:v>
                </c:pt>
                <c:pt idx="1">
                  <c:v>2007.0</c:v>
                </c:pt>
                <c:pt idx="2">
                  <c:v>2008.0</c:v>
                </c:pt>
                <c:pt idx="3">
                  <c:v>2009.0</c:v>
                </c:pt>
                <c:pt idx="4">
                  <c:v>2010.0</c:v>
                </c:pt>
                <c:pt idx="5">
                  <c:v>2011.0</c:v>
                </c:pt>
                <c:pt idx="6">
                  <c:v>2012.0</c:v>
                </c:pt>
                <c:pt idx="7">
                  <c:v>2013.0</c:v>
                </c:pt>
                <c:pt idx="8">
                  <c:v>2014.0</c:v>
                </c:pt>
                <c:pt idx="9">
                  <c:v>2015.0</c:v>
                </c:pt>
              </c:numCache>
            </c:numRef>
          </c:cat>
          <c:val>
            <c:numRef>
              <c:f>'R&amp;D'!$I$4:$I$13</c:f>
              <c:numCache>
                <c:formatCode>_("$"* #,##0_);_("$"* \(#,##0\);_("$"* "-"??_);_(@_)</c:formatCode>
                <c:ptCount val="10"/>
                <c:pt idx="0">
                  <c:v>772059.0</c:v>
                </c:pt>
                <c:pt idx="1">
                  <c:v>799767.0</c:v>
                </c:pt>
                <c:pt idx="2">
                  <c:v>833211.0</c:v>
                </c:pt>
                <c:pt idx="3">
                  <c:v>880214.0</c:v>
                </c:pt>
                <c:pt idx="4">
                  <c:v>938237.0</c:v>
                </c:pt>
                <c:pt idx="5">
                  <c:v>1.016915E6</c:v>
                </c:pt>
                <c:pt idx="6">
                  <c:v>1.025283E6</c:v>
                </c:pt>
                <c:pt idx="7">
                  <c:v>1.032124E6</c:v>
                </c:pt>
                <c:pt idx="8">
                  <c:v>1.133373E6</c:v>
                </c:pt>
                <c:pt idx="9">
                  <c:v>1.075972E6</c:v>
                </c:pt>
              </c:numCache>
            </c:numRef>
          </c:val>
          <c:smooth val="0"/>
          <c:extLst xmlns:c16r2="http://schemas.microsoft.com/office/drawing/2015/06/chart">
            <c:ext xmlns:c16="http://schemas.microsoft.com/office/drawing/2014/chart" uri="{C3380CC4-5D6E-409C-BE32-E72D297353CC}">
              <c16:uniqueId val="{0000004C-FEF4-4192-9D34-ADB96C452F17}"/>
            </c:ext>
          </c:extLst>
        </c:ser>
        <c:dLbls>
          <c:showLegendKey val="0"/>
          <c:showVal val="0"/>
          <c:showCatName val="0"/>
          <c:showSerName val="0"/>
          <c:showPercent val="0"/>
          <c:showBubbleSize val="0"/>
        </c:dLbls>
        <c:smooth val="0"/>
        <c:axId val="-1850021296"/>
        <c:axId val="-1850391792"/>
      </c:lineChart>
      <c:catAx>
        <c:axId val="-1850021296"/>
        <c:scaling>
          <c:orientation val="minMax"/>
        </c:scaling>
        <c:delete val="0"/>
        <c:axPos val="b"/>
        <c:numFmt formatCode="General" sourceLinked="1"/>
        <c:majorTickMark val="out"/>
        <c:minorTickMark val="none"/>
        <c:tickLblPos val="nextTo"/>
        <c:txPr>
          <a:bodyPr/>
          <a:lstStyle/>
          <a:p>
            <a:pPr>
              <a:defRPr sz="1400" b="1"/>
            </a:pPr>
            <a:endParaRPr lang="en-US"/>
          </a:p>
        </c:txPr>
        <c:crossAx val="-1850391792"/>
        <c:crosses val="autoZero"/>
        <c:auto val="1"/>
        <c:lblAlgn val="ctr"/>
        <c:lblOffset val="100"/>
        <c:noMultiLvlLbl val="0"/>
      </c:catAx>
      <c:valAx>
        <c:axId val="-1850391792"/>
        <c:scaling>
          <c:orientation val="minMax"/>
        </c:scaling>
        <c:delete val="0"/>
        <c:axPos val="l"/>
        <c:majorGridlines/>
        <c:title>
          <c:tx>
            <c:rich>
              <a:bodyPr rot="-5400000" vert="horz"/>
              <a:lstStyle/>
              <a:p>
                <a:pPr>
                  <a:defRPr sz="1400"/>
                </a:pPr>
                <a:r>
                  <a:rPr lang="en-US" sz="1400"/>
                  <a:t>State R&amp;D Expenditures (Dollars in thousands)</a:t>
                </a:r>
              </a:p>
            </c:rich>
          </c:tx>
          <c:overlay val="0"/>
        </c:title>
        <c:numFmt formatCode="_(&quot;$&quot;* #,##0_);_(&quot;$&quot;* \(#,##0\);_(&quot;$&quot;* &quot;-&quot;??_);_(@_)" sourceLinked="1"/>
        <c:majorTickMark val="out"/>
        <c:minorTickMark val="none"/>
        <c:tickLblPos val="nextTo"/>
        <c:txPr>
          <a:bodyPr/>
          <a:lstStyle/>
          <a:p>
            <a:pPr>
              <a:defRPr sz="1400" b="1"/>
            </a:pPr>
            <a:endParaRPr lang="en-US"/>
          </a:p>
        </c:txPr>
        <c:crossAx val="-1850021296"/>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rawings/drawing1.xml><?xml version="1.0" encoding="utf-8"?>
<c:userShapes xmlns:c="http://schemas.openxmlformats.org/drawingml/2006/chart">
  <cdr:relSizeAnchor xmlns:cdr="http://schemas.openxmlformats.org/drawingml/2006/chartDrawing">
    <cdr:from>
      <cdr:x>0</cdr:x>
      <cdr:y>0.93323</cdr:y>
    </cdr:from>
    <cdr:to>
      <cdr:x>0.0202</cdr:x>
      <cdr:y>1</cdr:y>
    </cdr:to>
    <cdr:sp macro="" textlink="">
      <cdr:nvSpPr>
        <cdr:cNvPr id="2" name="TextBox 4"/>
        <cdr:cNvSpPr txBox="1"/>
      </cdr:nvSpPr>
      <cdr:spPr>
        <a:xfrm xmlns:a="http://schemas.openxmlformats.org/drawingml/2006/main">
          <a:off x="0" y="3940633"/>
          <a:ext cx="184731" cy="276999"/>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endParaRPr lang="en-US" sz="1200" dirty="0"/>
        </a:p>
      </cdr:txBody>
    </cdr:sp>
  </cdr:relSizeAnchor>
</c:userShapes>
</file>

<file path=ppt/drawings/drawing2.xml><?xml version="1.0" encoding="utf-8"?>
<c:userShapes xmlns:c="http://schemas.openxmlformats.org/drawingml/2006/chart">
  <cdr:relSizeAnchor xmlns:cdr="http://schemas.openxmlformats.org/drawingml/2006/chartDrawing">
    <cdr:from>
      <cdr:x>0.11978</cdr:x>
      <cdr:y>0.19404</cdr:y>
    </cdr:from>
    <cdr:to>
      <cdr:x>0.55301</cdr:x>
      <cdr:y>0.31262</cdr:y>
    </cdr:to>
    <cdr:sp macro="" textlink="">
      <cdr:nvSpPr>
        <cdr:cNvPr id="2" name="TextBox 1"/>
        <cdr:cNvSpPr txBox="1"/>
      </cdr:nvSpPr>
      <cdr:spPr>
        <a:xfrm xmlns:a="http://schemas.openxmlformats.org/drawingml/2006/main">
          <a:off x="1330973" y="881743"/>
          <a:ext cx="4813872" cy="53884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dirty="0">
              <a:solidFill>
                <a:schemeClr val="bg1"/>
              </a:solidFill>
            </a:rPr>
            <a:t>PROF/PHD Degree</a:t>
          </a:r>
        </a:p>
      </cdr:txBody>
    </cdr:sp>
  </cdr:relSizeAnchor>
  <cdr:relSizeAnchor xmlns:cdr="http://schemas.openxmlformats.org/drawingml/2006/chartDrawing">
    <cdr:from>
      <cdr:x>0.11749</cdr:x>
      <cdr:y>0.40246</cdr:y>
    </cdr:from>
    <cdr:to>
      <cdr:x>0.55072</cdr:x>
      <cdr:y>0.55517</cdr:y>
    </cdr:to>
    <cdr:sp macro="" textlink="">
      <cdr:nvSpPr>
        <cdr:cNvPr id="3" name="TextBox 2"/>
        <cdr:cNvSpPr txBox="1"/>
      </cdr:nvSpPr>
      <cdr:spPr>
        <a:xfrm xmlns:a="http://schemas.openxmlformats.org/drawingml/2006/main">
          <a:off x="1305555" y="1828801"/>
          <a:ext cx="4813873" cy="6939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dirty="0"/>
            <a:t>MA Degree</a:t>
          </a:r>
        </a:p>
      </cdr:txBody>
    </cdr:sp>
  </cdr:relSizeAnchor>
  <cdr:relSizeAnchor xmlns:cdr="http://schemas.openxmlformats.org/drawingml/2006/chartDrawing">
    <cdr:from>
      <cdr:x>0.11749</cdr:x>
      <cdr:y>0.62704</cdr:y>
    </cdr:from>
    <cdr:to>
      <cdr:x>0.46532</cdr:x>
      <cdr:y>0.78515</cdr:y>
    </cdr:to>
    <cdr:sp macro="" textlink="">
      <cdr:nvSpPr>
        <cdr:cNvPr id="4" name="TextBox 3"/>
        <cdr:cNvSpPr txBox="1"/>
      </cdr:nvSpPr>
      <cdr:spPr>
        <a:xfrm xmlns:a="http://schemas.openxmlformats.org/drawingml/2006/main">
          <a:off x="1235528" y="2849336"/>
          <a:ext cx="3657600" cy="7184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dirty="0"/>
            <a:t>Bachelor’s Degree</a:t>
          </a:r>
        </a:p>
      </cdr:txBody>
    </cdr:sp>
  </cdr:relSizeAnchor>
</c:userShapes>
</file>

<file path=ppt/drawings/drawing3.xml><?xml version="1.0" encoding="utf-8"?>
<c:userShapes xmlns:c="http://schemas.openxmlformats.org/drawingml/2006/chart">
  <cdr:relSizeAnchor xmlns:cdr="http://schemas.openxmlformats.org/drawingml/2006/chartDrawing">
    <cdr:from>
      <cdr:x>0.11978</cdr:x>
      <cdr:y>0.19404</cdr:y>
    </cdr:from>
    <cdr:to>
      <cdr:x>0.55301</cdr:x>
      <cdr:y>0.31262</cdr:y>
    </cdr:to>
    <cdr:sp macro="" textlink="">
      <cdr:nvSpPr>
        <cdr:cNvPr id="2" name="TextBox 1"/>
        <cdr:cNvSpPr txBox="1"/>
      </cdr:nvSpPr>
      <cdr:spPr>
        <a:xfrm xmlns:a="http://schemas.openxmlformats.org/drawingml/2006/main">
          <a:off x="1330973" y="881743"/>
          <a:ext cx="4813872" cy="53884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dirty="0">
              <a:solidFill>
                <a:schemeClr val="bg1"/>
              </a:solidFill>
            </a:rPr>
            <a:t>PROF/PHD Degree</a:t>
          </a:r>
        </a:p>
      </cdr:txBody>
    </cdr:sp>
  </cdr:relSizeAnchor>
  <cdr:relSizeAnchor xmlns:cdr="http://schemas.openxmlformats.org/drawingml/2006/chartDrawing">
    <cdr:from>
      <cdr:x>0.11749</cdr:x>
      <cdr:y>0.40246</cdr:y>
    </cdr:from>
    <cdr:to>
      <cdr:x>0.55072</cdr:x>
      <cdr:y>0.55517</cdr:y>
    </cdr:to>
    <cdr:sp macro="" textlink="">
      <cdr:nvSpPr>
        <cdr:cNvPr id="3" name="TextBox 2"/>
        <cdr:cNvSpPr txBox="1"/>
      </cdr:nvSpPr>
      <cdr:spPr>
        <a:xfrm xmlns:a="http://schemas.openxmlformats.org/drawingml/2006/main">
          <a:off x="1305555" y="1828801"/>
          <a:ext cx="4813873" cy="6939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dirty="0"/>
            <a:t>MA Degree</a:t>
          </a:r>
        </a:p>
      </cdr:txBody>
    </cdr:sp>
  </cdr:relSizeAnchor>
  <cdr:relSizeAnchor xmlns:cdr="http://schemas.openxmlformats.org/drawingml/2006/chartDrawing">
    <cdr:from>
      <cdr:x>0.11749</cdr:x>
      <cdr:y>0.62704</cdr:y>
    </cdr:from>
    <cdr:to>
      <cdr:x>0.46532</cdr:x>
      <cdr:y>0.78515</cdr:y>
    </cdr:to>
    <cdr:sp macro="" textlink="">
      <cdr:nvSpPr>
        <cdr:cNvPr id="4" name="TextBox 3"/>
        <cdr:cNvSpPr txBox="1"/>
      </cdr:nvSpPr>
      <cdr:spPr>
        <a:xfrm xmlns:a="http://schemas.openxmlformats.org/drawingml/2006/main">
          <a:off x="1235528" y="2849336"/>
          <a:ext cx="3657600" cy="7184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dirty="0"/>
            <a:t>Bachelor’s Degree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37" tIns="46219" rIns="92437" bIns="46219" rtlCol="0"/>
          <a:lstStyle>
            <a:lvl1pPr algn="l">
              <a:defRPr sz="1200"/>
            </a:lvl1pPr>
          </a:lstStyle>
          <a:p>
            <a:endParaRPr lang="en-US"/>
          </a:p>
        </p:txBody>
      </p:sp>
      <p:sp>
        <p:nvSpPr>
          <p:cNvPr id="3" name="Date Placeholder 2"/>
          <p:cNvSpPr>
            <a:spLocks noGrp="1"/>
          </p:cNvSpPr>
          <p:nvPr>
            <p:ph type="dt" sz="quarter" idx="1"/>
          </p:nvPr>
        </p:nvSpPr>
        <p:spPr>
          <a:xfrm>
            <a:off x="3898101" y="0"/>
            <a:ext cx="2982119" cy="464820"/>
          </a:xfrm>
          <a:prstGeom prst="rect">
            <a:avLst/>
          </a:prstGeom>
        </p:spPr>
        <p:txBody>
          <a:bodyPr vert="horz" lIns="92437" tIns="46219" rIns="92437" bIns="46219" rtlCol="0"/>
          <a:lstStyle>
            <a:lvl1pPr algn="r">
              <a:defRPr sz="1200"/>
            </a:lvl1pPr>
          </a:lstStyle>
          <a:p>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37" tIns="46219" rIns="92437" bIns="46219" rtlCol="0" anchor="b"/>
          <a:lstStyle>
            <a:lvl1pPr algn="l">
              <a:defRPr sz="1200"/>
            </a:lvl1pPr>
          </a:lstStyle>
          <a:p>
            <a:endParaRPr lang="en-US"/>
          </a:p>
        </p:txBody>
      </p:sp>
      <p:sp>
        <p:nvSpPr>
          <p:cNvPr id="5" name="Slide Number Placeholder 4"/>
          <p:cNvSpPr>
            <a:spLocks noGrp="1"/>
          </p:cNvSpPr>
          <p:nvPr>
            <p:ph type="sldNum" sz="quarter" idx="3"/>
          </p:nvPr>
        </p:nvSpPr>
        <p:spPr>
          <a:xfrm>
            <a:off x="3898101" y="8829967"/>
            <a:ext cx="2982119" cy="464820"/>
          </a:xfrm>
          <a:prstGeom prst="rect">
            <a:avLst/>
          </a:prstGeom>
        </p:spPr>
        <p:txBody>
          <a:bodyPr vert="horz" lIns="92437" tIns="46219" rIns="92437" bIns="46219" rtlCol="0" anchor="b"/>
          <a:lstStyle>
            <a:lvl1pPr algn="r">
              <a:defRPr sz="1200"/>
            </a:lvl1pPr>
          </a:lstStyle>
          <a:p>
            <a:fld id="{FA9C7452-3935-024F-9994-E97EC97F48CA}" type="slidenum">
              <a:rPr lang="en-US" smtClean="0"/>
              <a:t>‹#›</a:t>
            </a:fld>
            <a:endParaRPr lang="en-US"/>
          </a:p>
        </p:txBody>
      </p:sp>
    </p:spTree>
    <p:extLst>
      <p:ext uri="{BB962C8B-B14F-4D97-AF65-F5344CB8AC3E}">
        <p14:creationId xmlns:p14="http://schemas.microsoft.com/office/powerpoint/2010/main" val="3136262639"/>
      </p:ext>
    </p:extLst>
  </p:cSld>
  <p:clrMap bg1="lt1" tx1="dk1" bg2="lt2" tx2="dk2" accent1="accent1" accent2="accent2" accent3="accent3" accent4="accent4" accent5="accent5" accent6="accent6" hlink="hlink" folHlink="folHlink"/>
  <p:hf sldNum="0"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2119" cy="466434"/>
          </a:xfrm>
          <a:prstGeom prst="rect">
            <a:avLst/>
          </a:prstGeom>
        </p:spPr>
        <p:txBody>
          <a:bodyPr vert="horz" lIns="92437" tIns="46219" rIns="92437" bIns="46219" rtlCol="0"/>
          <a:lstStyle>
            <a:lvl1pPr algn="l">
              <a:defRPr sz="1200"/>
            </a:lvl1pPr>
          </a:lstStyle>
          <a:p>
            <a:endParaRPr lang="en-US"/>
          </a:p>
        </p:txBody>
      </p:sp>
      <p:sp>
        <p:nvSpPr>
          <p:cNvPr id="3" name="Date Placeholder 2"/>
          <p:cNvSpPr>
            <a:spLocks noGrp="1"/>
          </p:cNvSpPr>
          <p:nvPr>
            <p:ph type="dt" idx="1"/>
          </p:nvPr>
        </p:nvSpPr>
        <p:spPr>
          <a:xfrm>
            <a:off x="3898101" y="1"/>
            <a:ext cx="2982119" cy="466434"/>
          </a:xfrm>
          <a:prstGeom prst="rect">
            <a:avLst/>
          </a:prstGeom>
        </p:spPr>
        <p:txBody>
          <a:bodyPr vert="horz" lIns="92437" tIns="46219" rIns="92437" bIns="46219" rtlCol="0"/>
          <a:lstStyle>
            <a:lvl1pPr algn="r">
              <a:defRPr sz="1200"/>
            </a:lvl1pPr>
          </a:lstStyle>
          <a:p>
            <a:endParaRPr lang="en-US"/>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37" tIns="46219" rIns="92437" bIns="46219"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37" tIns="46219" rIns="92437" bIns="4621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37" tIns="46219" rIns="92437" bIns="46219" rtlCol="0" anchor="b"/>
          <a:lstStyle>
            <a:lvl1pPr algn="l">
              <a:defRPr sz="1200"/>
            </a:lvl1pPr>
          </a:lstStyle>
          <a:p>
            <a:endParaRPr lang="en-US"/>
          </a:p>
        </p:txBody>
      </p:sp>
      <p:sp>
        <p:nvSpPr>
          <p:cNvPr id="7" name="Slide Number Placeholder 6"/>
          <p:cNvSpPr>
            <a:spLocks noGrp="1"/>
          </p:cNvSpPr>
          <p:nvPr>
            <p:ph type="sldNum" sz="quarter" idx="5"/>
          </p:nvPr>
        </p:nvSpPr>
        <p:spPr>
          <a:xfrm>
            <a:off x="3898101" y="8829967"/>
            <a:ext cx="2982119" cy="466433"/>
          </a:xfrm>
          <a:prstGeom prst="rect">
            <a:avLst/>
          </a:prstGeom>
        </p:spPr>
        <p:txBody>
          <a:bodyPr vert="horz" lIns="92437" tIns="46219" rIns="92437" bIns="46219" rtlCol="0" anchor="b"/>
          <a:lstStyle>
            <a:lvl1pPr algn="r">
              <a:defRPr sz="1200"/>
            </a:lvl1pPr>
          </a:lstStyle>
          <a:p>
            <a:fld id="{8942EE0C-D71B-4D6B-9713-A0F28177DB15}" type="slidenum">
              <a:rPr lang="en-US" smtClean="0"/>
              <a:t>‹#›</a:t>
            </a:fld>
            <a:endParaRPr lang="en-US"/>
          </a:p>
        </p:txBody>
      </p:sp>
    </p:spTree>
    <p:extLst>
      <p:ext uri="{BB962C8B-B14F-4D97-AF65-F5344CB8AC3E}">
        <p14:creationId xmlns:p14="http://schemas.microsoft.com/office/powerpoint/2010/main" val="3740662279"/>
      </p:ext>
    </p:extLst>
  </p:cSld>
  <p:clrMap bg1="lt1" tx1="dk1" bg2="lt2" tx2="dk2" accent1="accent1" accent2="accent2" accent3="accent3" accent4="accent4" accent5="accent5" accent6="accent6" hlink="hlink" folHlink="folHlink"/>
  <p:hf sldNum="0"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a:t>
            </a:r>
            <a:r>
              <a:rPr lang="en-US" baseline="0" dirty="0"/>
              <a:t> US Bureau of Labor Statistics, Current Population Survey</a:t>
            </a:r>
          </a:p>
          <a:p>
            <a:endParaRPr lang="en-US" baseline="0" dirty="0"/>
          </a:p>
          <a:p>
            <a:r>
              <a:rPr lang="en-US" dirty="0"/>
              <a:t>https://www.bls.gov/emp/ep_chart_001.htm</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212544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Higher Education Research and Development Survey Fiscal Year 2015, NCES </a:t>
            </a:r>
          </a:p>
          <a:p>
            <a:r>
              <a:rPr lang="en-US" dirty="0"/>
              <a:t>https://</a:t>
            </a:r>
            <a:r>
              <a:rPr lang="en-US" dirty="0" err="1"/>
              <a:t>ncsesdata.nsf.gov</a:t>
            </a:r>
            <a:r>
              <a:rPr lang="en-US" dirty="0"/>
              <a:t>/herd/2015/ </a:t>
            </a:r>
          </a:p>
          <a:p>
            <a:r>
              <a:rPr lang="en-US" dirty="0"/>
              <a:t>https://</a:t>
            </a:r>
            <a:r>
              <a:rPr lang="en-US" dirty="0" err="1"/>
              <a:t>ncsesdata.nsf.gov</a:t>
            </a:r>
            <a:r>
              <a:rPr lang="en-US" dirty="0"/>
              <a:t>/herd/2015/html/HERD2015_DST_64.html </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958526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Higher Education Research and Development Survey Fiscal Year 2015, NCES </a:t>
            </a:r>
          </a:p>
          <a:p>
            <a:endParaRPr lang="en-US" dirty="0"/>
          </a:p>
          <a:p>
            <a:r>
              <a:rPr lang="en-US" dirty="0"/>
              <a:t>https://ncsesdata.nsf.gov/herd/2015/ </a:t>
            </a:r>
          </a:p>
          <a:p>
            <a:endParaRPr lang="en-US" dirty="0"/>
          </a:p>
          <a:p>
            <a:r>
              <a:rPr lang="en-US" dirty="0"/>
              <a:t>https://ncsesdata.nsf.gov/herd/2015/html/HERD2015_DST_62.html </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844648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Tennessee Department of Higher Education, 2014-2015 Tennessee Higher Education Fact Book, Table 2.4</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695395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Tennessee Department of Higher Education, 2014-2015 Tennessee Higher Education Fact Book, Table 2.5</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264997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Tennessee Department of Higher Education, 2014-2015 Tennessee Higher Education Fact Book, Table 2.4</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8960995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in this slide comes from combining the worklife expectancy by educational attainment with annual earnings by educational attainment.</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4390316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in this slide comes from combining the worklife expectancy by educational attainment with annual earnings by educational attainment.</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457123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total impact on Tennessee’s economy of adding 1,000 more MA graduates and 1,000 more Professional and Ph.D. graduates.</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1806942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increased tax payments to TN are the result of the direct spending of the earnings by the degree holders and the multiplier effect there of.  The multiplier effect was modeled using IMPLAN.  The multiplier effect occurs as one person’s spending becomes another’s income.  Additional jobs and taxes are generated as a result.</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1239875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increased tax payments to TN are the result of the direct spending of the earnings by the degree holders and the multiplier effect there of.  The multiplier effect was modeled using IMPLAN.  The multiplier effect occurs as one person’s spending becomes another’s income.  Additional jobs and taxes are generated as a result.</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41982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371">
              <a:defRPr/>
            </a:pPr>
            <a:r>
              <a:rPr lang="en-US" dirty="0"/>
              <a:t>Source:</a:t>
            </a:r>
            <a:r>
              <a:rPr lang="en-US" baseline="0" dirty="0"/>
              <a:t> US Bureau of Labor Statistics, Current Population Survey</a:t>
            </a:r>
          </a:p>
          <a:p>
            <a:pPr defTabSz="924371">
              <a:defRPr/>
            </a:pPr>
            <a:endParaRPr lang="en-US" baseline="0" dirty="0"/>
          </a:p>
          <a:p>
            <a:pPr defTabSz="924371">
              <a:defRPr/>
            </a:pPr>
            <a:r>
              <a:rPr lang="en-US" dirty="0"/>
              <a:t>https://www.bls.gov/emp/ep_chart_001.htm</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793268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371">
              <a:defRPr/>
            </a:pPr>
            <a:r>
              <a:rPr lang="en-US" dirty="0"/>
              <a:t>Source:</a:t>
            </a:r>
            <a:r>
              <a:rPr lang="en-US" baseline="0" dirty="0"/>
              <a:t> US Bureau of Labor Statistics, Current Population Survey</a:t>
            </a:r>
          </a:p>
          <a:p>
            <a:pPr defTabSz="924371">
              <a:defRPr/>
            </a:pPr>
            <a:endParaRPr lang="en-US" baseline="0" dirty="0"/>
          </a:p>
          <a:p>
            <a:pPr defTabSz="924371">
              <a:defRPr/>
            </a:pPr>
            <a:r>
              <a:rPr lang="en-US" dirty="0"/>
              <a:t>https://www.bls.gov/emp/ep_chart_001.htm</a:t>
            </a:r>
          </a:p>
          <a:p>
            <a:pPr defTabSz="924371">
              <a:defRPr/>
            </a:pPr>
            <a:endParaRPr lang="en-US" dirty="0"/>
          </a:p>
          <a:p>
            <a:pPr defTabSz="924371">
              <a:defRPr/>
            </a:pPr>
            <a:r>
              <a:rPr lang="en-US" dirty="0"/>
              <a:t>The TN Annual Income is $0.85 to the $1 of the 2015 National income and TN State income. </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793268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Graduate Council State Snap Shots, 2016 </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926440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Graduate Council State Snap Shots, 2016 </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63567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371">
              <a:defRPr/>
            </a:pPr>
            <a:r>
              <a:rPr lang="en-US" dirty="0"/>
              <a:t>Source:</a:t>
            </a:r>
            <a:r>
              <a:rPr lang="en-US" baseline="0" dirty="0"/>
              <a:t> Council of Graduate Schools, Master’s degree requirements &amp; the U.S. workforce, 2016 </a:t>
            </a:r>
            <a:endParaRPr lang="en-US" dirty="0"/>
          </a:p>
          <a:p>
            <a:endParaRPr lang="en-US" dirty="0"/>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61750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a:t>
            </a:r>
            <a:r>
              <a:rPr lang="en-US" baseline="0" dirty="0"/>
              <a:t> Council of Graduate Schools, Master’s degree requirements &amp; the U.S. workforce, 2016 </a:t>
            </a:r>
            <a:endParaRPr lang="en-US" dirty="0"/>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81778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371">
              <a:defRPr/>
            </a:pPr>
            <a:r>
              <a:rPr lang="en-US" dirty="0"/>
              <a:t>Source:</a:t>
            </a:r>
            <a:r>
              <a:rPr lang="en-US" baseline="0" dirty="0"/>
              <a:t> Council of Graduate Schools, Master’s degree requirements &amp; the U.S. workforce, 2016 </a:t>
            </a:r>
            <a:endParaRPr lang="en-US" dirty="0"/>
          </a:p>
          <a:p>
            <a:endParaRPr lang="en-US" dirty="0"/>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61750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Higher Education Research and Development Survey Fiscal Year 2015, NCES </a:t>
            </a:r>
          </a:p>
          <a:p>
            <a:endParaRPr lang="en-US" dirty="0"/>
          </a:p>
          <a:p>
            <a:r>
              <a:rPr lang="en-US" dirty="0"/>
              <a:t>https://ncsesdata.nsf.gov/herd/2015/</a:t>
            </a:r>
          </a:p>
          <a:p>
            <a:endParaRPr lang="en-US" dirty="0"/>
          </a:p>
          <a:p>
            <a:r>
              <a:rPr lang="en-US" dirty="0"/>
              <a:t>https://ncsesdata.nsf.gov/herd/2015/html/HERD2015_DST_64.html </a:t>
            </a:r>
          </a:p>
        </p:txBody>
      </p:sp>
      <p:sp>
        <p:nvSpPr>
          <p:cNvPr id="5" name="Date Placeholder 4"/>
          <p:cNvSpPr>
            <a:spLocks noGrp="1"/>
          </p:cNvSpPr>
          <p:nvPr>
            <p:ph type="dt" idx="10"/>
          </p:nvPr>
        </p:nvSpPr>
        <p:spPr/>
        <p:txBody>
          <a:bodyPr/>
          <a:lstStyle/>
          <a:p>
            <a:endParaRPr lang="en-US"/>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187922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0CAFA53-676A-4C41-8383-7A721A275FB9}" type="datetime1">
              <a:rPr lang="en-US" smtClean="0"/>
              <a:t>2/13/17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3847774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210AD0-67C0-418B-8BCF-394E6AF86AAD}" type="datetime1">
              <a:rPr lang="en-US" smtClean="0"/>
              <a:t>2/13/17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1009775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3B98BB-39DF-4896-B3B7-6BC5394D2A08}" type="datetime1">
              <a:rPr lang="en-US" smtClean="0"/>
              <a:t>2/13/17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1789466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AB460-8EDF-4F41-B25E-1F5F0763AFAC}" type="datetime1">
              <a:rPr lang="en-US" smtClean="0"/>
              <a:t>2/13/17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645735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C3D84C-E0EC-410D-B893-E4AB687FFBB7}" type="datetime1">
              <a:rPr lang="en-US" smtClean="0"/>
              <a:t>2/13/17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4039726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0954A9-6436-44A2-B838-F7D565FCA693}" type="datetime1">
              <a:rPr lang="en-US" smtClean="0"/>
              <a:t>2/13/17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4226970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BB5FE77-B390-429C-BAAF-A9C70CF83BE3}" type="datetime1">
              <a:rPr lang="en-US" smtClean="0"/>
              <a:t>2/13/17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3854792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BC222A-6071-472E-9344-BF621ECBF6A3}" type="datetime1">
              <a:rPr lang="en-US" smtClean="0"/>
              <a:t>2/13/17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2154633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9E56B5-DBF0-4A50-BB23-D8C78FA3F466}" type="datetime1">
              <a:rPr lang="en-US" smtClean="0"/>
              <a:t>2/13/17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1103827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B9454A-6444-4A17-8AFC-720C4BB9901D}" type="datetime1">
              <a:rPr lang="en-US" smtClean="0"/>
              <a:t>2/13/17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187374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00319B-F677-41A1-8146-F4FBCF0DF010}" type="datetime1">
              <a:rPr lang="en-US" smtClean="0"/>
              <a:t>2/13/17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DE4C56-6936-714E-A1C4-7F41CA6D0DFB}" type="slidenum">
              <a:rPr lang="en-US" smtClean="0"/>
              <a:t>‹#›</a:t>
            </a:fld>
            <a:endParaRPr lang="en-US"/>
          </a:p>
        </p:txBody>
      </p:sp>
    </p:spTree>
    <p:extLst>
      <p:ext uri="{BB962C8B-B14F-4D97-AF65-F5344CB8AC3E}">
        <p14:creationId xmlns:p14="http://schemas.microsoft.com/office/powerpoint/2010/main" val="24755947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E1704A-4C84-49D6-9DD2-850968A9D1F0}" type="datetime1">
              <a:rPr lang="en-US" smtClean="0"/>
              <a:t>2/13/17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E4C56-6936-714E-A1C4-7F41CA6D0DFB}" type="slidenum">
              <a:rPr lang="en-US" smtClean="0"/>
              <a:t>‹#›</a:t>
            </a:fld>
            <a:endParaRPr lang="en-US"/>
          </a:p>
        </p:txBody>
      </p:sp>
    </p:spTree>
    <p:extLst>
      <p:ext uri="{BB962C8B-B14F-4D97-AF65-F5344CB8AC3E}">
        <p14:creationId xmlns:p14="http://schemas.microsoft.com/office/powerpoint/2010/main" val="3578633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4" Type="http://schemas.openxmlformats.org/officeDocument/2006/relationships/chart" Target="../charts/chart8.xm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chart" Target="../charts/char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4" Type="http://schemas.openxmlformats.org/officeDocument/2006/relationships/chart" Target="../charts/chart11.xml"/><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chart" Target="../charts/char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chart" Target="../charts/char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it.org/" TargetMode="Externa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mplan.com/" TargetMode="Externa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chart" Target="../charts/char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chart" Target="../charts/char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chart" Target="../charts/char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hart" Target="../charts/char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hart" Target="../charts/char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hart" Target="../charts/char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hart" Target="../charts/char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520" y="1082903"/>
            <a:ext cx="8757919" cy="1470025"/>
          </a:xfrm>
        </p:spPr>
        <p:txBody>
          <a:bodyPr>
            <a:normAutofit fontScale="90000"/>
          </a:bodyPr>
          <a:lstStyle/>
          <a:p>
            <a:r>
              <a:rPr lang="en-US" b="1" dirty="0">
                <a:latin typeface="+mn-lt"/>
              </a:rPr>
              <a:t>Tennessee Graduate Schools: Building the Workforce for the Future</a:t>
            </a:r>
          </a:p>
        </p:txBody>
      </p:sp>
      <p:sp>
        <p:nvSpPr>
          <p:cNvPr id="3" name="Subtitle 2"/>
          <p:cNvSpPr>
            <a:spLocks noGrp="1"/>
          </p:cNvSpPr>
          <p:nvPr>
            <p:ph type="subTitle" idx="1"/>
          </p:nvPr>
        </p:nvSpPr>
        <p:spPr/>
        <p:txBody>
          <a:bodyPr>
            <a:normAutofit lnSpcReduction="10000"/>
          </a:bodyPr>
          <a:lstStyle/>
          <a:p>
            <a:r>
              <a:rPr lang="en-US" sz="3600" b="1" dirty="0">
                <a:solidFill>
                  <a:schemeClr val="tx1"/>
                </a:solidFill>
              </a:rPr>
              <a:t>Tennessee Conference of Graduate Schools</a:t>
            </a:r>
          </a:p>
          <a:p>
            <a:r>
              <a:rPr lang="en-US" sz="3600" b="1" dirty="0">
                <a:solidFill>
                  <a:schemeClr val="tx1"/>
                </a:solidFill>
              </a:rPr>
              <a:t>2/8/2017</a:t>
            </a:r>
          </a:p>
        </p:txBody>
      </p:sp>
      <p:pic>
        <p:nvPicPr>
          <p:cNvPr id="4" name="Picture 3"/>
          <p:cNvPicPr>
            <a:picLocks noChangeAspect="1"/>
          </p:cNvPicPr>
          <p:nvPr/>
        </p:nvPicPr>
        <p:blipFill>
          <a:blip r:embed="rId2"/>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3540851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65922"/>
          </a:xfrm>
        </p:spPr>
        <p:txBody>
          <a:bodyPr>
            <a:noAutofit/>
          </a:bodyPr>
          <a:lstStyle/>
          <a:p>
            <a:r>
              <a:rPr lang="en-US" sz="3600" b="1" dirty="0">
                <a:latin typeface="+mn-lt"/>
              </a:rPr>
              <a:t>Current Number of Tennessee Graduate Degrees and the Number needed </a:t>
            </a:r>
            <a:r>
              <a:rPr lang="en-US" sz="3600" b="1" dirty="0" smtClean="0">
                <a:latin typeface="+mn-lt"/>
              </a:rPr>
              <a:t>per year to </a:t>
            </a:r>
            <a:r>
              <a:rPr lang="en-US" sz="3600" b="1" dirty="0">
                <a:latin typeface="+mn-lt"/>
              </a:rPr>
              <a:t>meet Projected Demand by 2022</a:t>
            </a:r>
          </a:p>
        </p:txBody>
      </p:sp>
      <p:sp>
        <p:nvSpPr>
          <p:cNvPr id="5" name="TextBox 4"/>
          <p:cNvSpPr txBox="1"/>
          <p:nvPr/>
        </p:nvSpPr>
        <p:spPr>
          <a:xfrm>
            <a:off x="0" y="6607629"/>
            <a:ext cx="5176417" cy="246221"/>
          </a:xfrm>
          <a:prstGeom prst="rect">
            <a:avLst/>
          </a:prstGeom>
          <a:noFill/>
        </p:spPr>
        <p:txBody>
          <a:bodyPr wrap="none" rtlCol="0">
            <a:spAutoFit/>
          </a:bodyPr>
          <a:lstStyle/>
          <a:p>
            <a:pPr defTabSz="914400">
              <a:defRPr/>
            </a:pPr>
            <a:r>
              <a:rPr lang="en-US" sz="1000" dirty="0"/>
              <a:t>Source: Council of Graduate Schools, Master’s degree requirements &amp; the U.S. workforce, 2016 </a:t>
            </a:r>
          </a:p>
        </p:txBody>
      </p:sp>
      <p:graphicFrame>
        <p:nvGraphicFramePr>
          <p:cNvPr id="7" name="Chart 6"/>
          <p:cNvGraphicFramePr/>
          <p:nvPr>
            <p:extLst>
              <p:ext uri="{D42A27DB-BD31-4B8C-83A1-F6EECF244321}">
                <p14:modId xmlns:p14="http://schemas.microsoft.com/office/powerpoint/2010/main" val="3428593334"/>
              </p:ext>
            </p:extLst>
          </p:nvPr>
        </p:nvGraphicFramePr>
        <p:xfrm>
          <a:off x="0" y="2306320"/>
          <a:ext cx="4572000" cy="430130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p:cNvGraphicFramePr>
          <p:nvPr>
            <p:extLst>
              <p:ext uri="{D42A27DB-BD31-4B8C-83A1-F6EECF244321}">
                <p14:modId xmlns:p14="http://schemas.microsoft.com/office/powerpoint/2010/main" val="73919484"/>
              </p:ext>
            </p:extLst>
          </p:nvPr>
        </p:nvGraphicFramePr>
        <p:xfrm>
          <a:off x="4572000" y="2306320"/>
          <a:ext cx="4572000" cy="4301309"/>
        </p:xfrm>
        <a:graphic>
          <a:graphicData uri="http://schemas.openxmlformats.org/drawingml/2006/chart">
            <c:chart xmlns:c="http://schemas.openxmlformats.org/drawingml/2006/chart" xmlns:r="http://schemas.openxmlformats.org/officeDocument/2006/relationships" r:id="rId4"/>
          </a:graphicData>
        </a:graphic>
      </p:graphicFrame>
      <p:sp>
        <p:nvSpPr>
          <p:cNvPr id="9" name="Slide Number Placeholder 3"/>
          <p:cNvSpPr>
            <a:spLocks noGrp="1"/>
          </p:cNvSpPr>
          <p:nvPr>
            <p:ph type="sldNum" sz="quarter" idx="12"/>
          </p:nvPr>
        </p:nvSpPr>
        <p:spPr>
          <a:xfrm>
            <a:off x="6553200" y="6418342"/>
            <a:ext cx="2133600" cy="365125"/>
          </a:xfrm>
        </p:spPr>
        <p:txBody>
          <a:bodyPr/>
          <a:lstStyle/>
          <a:p>
            <a:fld id="{93DE4C56-6936-714E-A1C4-7F41CA6D0DFB}" type="slidenum">
              <a:rPr lang="en-US" smtClean="0"/>
              <a:t>10</a:t>
            </a:fld>
            <a:endParaRPr lang="en-US" dirty="0"/>
          </a:p>
        </p:txBody>
      </p:sp>
    </p:spTree>
    <p:extLst>
      <p:ext uri="{BB962C8B-B14F-4D97-AF65-F5344CB8AC3E}">
        <p14:creationId xmlns:p14="http://schemas.microsoft.com/office/powerpoint/2010/main" val="1920562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080" y="429618"/>
            <a:ext cx="8849360" cy="1143000"/>
          </a:xfrm>
        </p:spPr>
        <p:txBody>
          <a:bodyPr>
            <a:normAutofit fontScale="90000"/>
          </a:bodyPr>
          <a:lstStyle/>
          <a:p>
            <a:r>
              <a:rPr lang="en-US" b="1" dirty="0">
                <a:latin typeface="+mn-lt"/>
              </a:rPr>
              <a:t>Current Number of Tennessee Graduate Degrees and the Number needed to meet Projected Demand by 2022</a:t>
            </a:r>
            <a:endParaRPr lang="en-US" dirty="0">
              <a:latin typeface="+mn-lt"/>
            </a:endParaRPr>
          </a:p>
        </p:txBody>
      </p:sp>
      <p:sp>
        <p:nvSpPr>
          <p:cNvPr id="3" name="Content Placeholder 2"/>
          <p:cNvSpPr>
            <a:spLocks noGrp="1"/>
          </p:cNvSpPr>
          <p:nvPr>
            <p:ph idx="1"/>
          </p:nvPr>
        </p:nvSpPr>
        <p:spPr>
          <a:xfrm>
            <a:off x="457200" y="2283196"/>
            <a:ext cx="8229600" cy="4053523"/>
          </a:xfrm>
        </p:spPr>
        <p:txBody>
          <a:bodyPr/>
          <a:lstStyle/>
          <a:p>
            <a:r>
              <a:rPr lang="en-US" dirty="0"/>
              <a:t>Tennessee needs to increase the number of Master’s degrees by </a:t>
            </a:r>
            <a:r>
              <a:rPr lang="en-US" dirty="0" smtClean="0"/>
              <a:t>1,086 per year.</a:t>
            </a:r>
            <a:endParaRPr lang="en-US" dirty="0"/>
          </a:p>
          <a:p>
            <a:r>
              <a:rPr lang="en-US" dirty="0"/>
              <a:t>Tennessee needs to increase the number of Doctoral or Professional degrees by </a:t>
            </a:r>
            <a:r>
              <a:rPr lang="en-US" dirty="0" smtClean="0"/>
              <a:t>147 per year.</a:t>
            </a:r>
            <a:endParaRPr lang="en-US" dirty="0"/>
          </a:p>
          <a:p>
            <a:r>
              <a:rPr lang="en-US" dirty="0"/>
              <a:t>Tennessee’s total demand is projected to increase by 18%. </a:t>
            </a:r>
          </a:p>
          <a:p>
            <a:endParaRPr lang="en-US" dirty="0"/>
          </a:p>
        </p:txBody>
      </p:sp>
      <p:sp>
        <p:nvSpPr>
          <p:cNvPr id="5" name="TextBox 4"/>
          <p:cNvSpPr txBox="1"/>
          <p:nvPr/>
        </p:nvSpPr>
        <p:spPr>
          <a:xfrm>
            <a:off x="0" y="6607629"/>
            <a:ext cx="5176417" cy="246221"/>
          </a:xfrm>
          <a:prstGeom prst="rect">
            <a:avLst/>
          </a:prstGeom>
          <a:noFill/>
        </p:spPr>
        <p:txBody>
          <a:bodyPr wrap="none" rtlCol="0">
            <a:spAutoFit/>
          </a:bodyPr>
          <a:lstStyle/>
          <a:p>
            <a:pPr defTabSz="914400">
              <a:defRPr/>
            </a:pPr>
            <a:r>
              <a:rPr lang="en-US" sz="1000" dirty="0"/>
              <a:t>Source: Council of Graduate Schools, Master’s degree requirements &amp; the U.S. workforce, 2016 </a:t>
            </a:r>
          </a:p>
        </p:txBody>
      </p:sp>
      <p:sp>
        <p:nvSpPr>
          <p:cNvPr id="6" name="Slide Number Placeholder 3"/>
          <p:cNvSpPr>
            <a:spLocks noGrp="1"/>
          </p:cNvSpPr>
          <p:nvPr>
            <p:ph type="sldNum" sz="quarter" idx="12"/>
          </p:nvPr>
        </p:nvSpPr>
        <p:spPr>
          <a:xfrm>
            <a:off x="6553200" y="6433840"/>
            <a:ext cx="2133600" cy="365125"/>
          </a:xfrm>
        </p:spPr>
        <p:txBody>
          <a:bodyPr/>
          <a:lstStyle/>
          <a:p>
            <a:fld id="{93DE4C56-6936-714E-A1C4-7F41CA6D0DFB}" type="slidenum">
              <a:rPr lang="en-US" smtClean="0"/>
              <a:t>11</a:t>
            </a:fld>
            <a:endParaRPr lang="en-US" dirty="0"/>
          </a:p>
        </p:txBody>
      </p:sp>
      <p:pic>
        <p:nvPicPr>
          <p:cNvPr id="8" name="Picture 7"/>
          <p:cNvPicPr>
            <a:picLocks noChangeAspect="1"/>
          </p:cNvPicPr>
          <p:nvPr/>
        </p:nvPicPr>
        <p:blipFill>
          <a:blip r:embed="rId2"/>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2764992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6791"/>
            <a:ext cx="8229600" cy="1143000"/>
          </a:xfrm>
        </p:spPr>
        <p:txBody>
          <a:bodyPr>
            <a:normAutofit fontScale="90000"/>
          </a:bodyPr>
          <a:lstStyle/>
          <a:p>
            <a:r>
              <a:rPr lang="en-US" b="1" i="0" dirty="0">
                <a:solidFill>
                  <a:srgbClr val="000000"/>
                </a:solidFill>
                <a:latin typeface="+mn-lt"/>
                <a:ea typeface="Lucida Grande"/>
                <a:cs typeface="Lucida Grande"/>
              </a:rPr>
              <a:t>Higher Education R&amp;D Expenditures, by State: FYs 2006 – 2015</a:t>
            </a:r>
            <a:endParaRPr lang="en-US" b="1" dirty="0">
              <a:latin typeface="+mn-lt"/>
            </a:endParaRPr>
          </a:p>
        </p:txBody>
      </p:sp>
      <p:graphicFrame>
        <p:nvGraphicFramePr>
          <p:cNvPr id="5" name="Chart 4"/>
          <p:cNvGraphicFramePr>
            <a:graphicFrameLocks/>
          </p:cNvGraphicFramePr>
          <p:nvPr>
            <p:extLst>
              <p:ext uri="{D42A27DB-BD31-4B8C-83A1-F6EECF244321}">
                <p14:modId xmlns:p14="http://schemas.microsoft.com/office/powerpoint/2010/main" val="740198996"/>
              </p:ext>
            </p:extLst>
          </p:nvPr>
        </p:nvGraphicFramePr>
        <p:xfrm>
          <a:off x="0" y="1488347"/>
          <a:ext cx="9144000" cy="499284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0" y="6607629"/>
            <a:ext cx="4568879" cy="523220"/>
          </a:xfrm>
          <a:prstGeom prst="rect">
            <a:avLst/>
          </a:prstGeom>
          <a:noFill/>
        </p:spPr>
        <p:txBody>
          <a:bodyPr wrap="none" rtlCol="0">
            <a:spAutoFit/>
          </a:bodyPr>
          <a:lstStyle/>
          <a:p>
            <a:r>
              <a:rPr lang="en-US" sz="1000" dirty="0"/>
              <a:t>Source: Higher Education Research and Development Survey Fiscal Year 2015, NCES </a:t>
            </a:r>
          </a:p>
          <a:p>
            <a:endParaRPr lang="en-US" dirty="0"/>
          </a:p>
        </p:txBody>
      </p:sp>
      <p:sp>
        <p:nvSpPr>
          <p:cNvPr id="7" name="Slide Number Placeholder 3"/>
          <p:cNvSpPr>
            <a:spLocks noGrp="1"/>
          </p:cNvSpPr>
          <p:nvPr>
            <p:ph type="sldNum" sz="quarter" idx="12"/>
          </p:nvPr>
        </p:nvSpPr>
        <p:spPr>
          <a:xfrm>
            <a:off x="6553200" y="6464838"/>
            <a:ext cx="2133600" cy="365125"/>
          </a:xfrm>
        </p:spPr>
        <p:txBody>
          <a:bodyPr/>
          <a:lstStyle/>
          <a:p>
            <a:fld id="{93DE4C56-6936-714E-A1C4-7F41CA6D0DFB}" type="slidenum">
              <a:rPr lang="en-US" smtClean="0"/>
              <a:t>12</a:t>
            </a:fld>
            <a:endParaRPr lang="en-US" dirty="0"/>
          </a:p>
        </p:txBody>
      </p:sp>
    </p:spTree>
    <p:extLst>
      <p:ext uri="{BB962C8B-B14F-4D97-AF65-F5344CB8AC3E}">
        <p14:creationId xmlns:p14="http://schemas.microsoft.com/office/powerpoint/2010/main" val="3251191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0000"/>
                </a:solidFill>
                <a:latin typeface="+mn-lt"/>
                <a:ea typeface="Lucida Grande"/>
                <a:cs typeface="Lucida Grande"/>
              </a:rPr>
              <a:t> Higher Education R&amp;D Expenditures, by State and Source of Funds </a:t>
            </a:r>
            <a:br>
              <a:rPr lang="en-US" b="1" dirty="0">
                <a:solidFill>
                  <a:srgbClr val="000000"/>
                </a:solidFill>
                <a:latin typeface="+mn-lt"/>
                <a:ea typeface="Lucida Grande"/>
                <a:cs typeface="Lucida Grande"/>
              </a:rPr>
            </a:br>
            <a:r>
              <a:rPr lang="en-US" b="1" dirty="0">
                <a:solidFill>
                  <a:srgbClr val="000000"/>
                </a:solidFill>
                <a:latin typeface="+mn-lt"/>
                <a:ea typeface="Lucida Grande"/>
                <a:cs typeface="Lucida Grande"/>
              </a:rPr>
              <a:t>(in $1,000), FY 2015</a:t>
            </a:r>
            <a:endParaRPr lang="en-US" b="1"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1582482782"/>
              </p:ext>
            </p:extLst>
          </p:nvPr>
        </p:nvGraphicFramePr>
        <p:xfrm>
          <a:off x="157434" y="1906169"/>
          <a:ext cx="8857998" cy="4450181"/>
        </p:xfrm>
        <a:graphic>
          <a:graphicData uri="http://schemas.openxmlformats.org/drawingml/2006/table">
            <a:tbl>
              <a:tblPr/>
              <a:tblGrid>
                <a:gridCol w="1682634">
                  <a:extLst>
                    <a:ext uri="{9D8B030D-6E8A-4147-A177-3AD203B41FA5}">
                      <a16:colId xmlns:a16="http://schemas.microsoft.com/office/drawing/2014/main" xmlns="" val="20000"/>
                    </a:ext>
                  </a:extLst>
                </a:gridCol>
                <a:gridCol w="1025052">
                  <a:extLst>
                    <a:ext uri="{9D8B030D-6E8A-4147-A177-3AD203B41FA5}">
                      <a16:colId xmlns:a16="http://schemas.microsoft.com/office/drawing/2014/main" xmlns="" val="20001"/>
                    </a:ext>
                  </a:extLst>
                </a:gridCol>
                <a:gridCol w="1025052">
                  <a:extLst>
                    <a:ext uri="{9D8B030D-6E8A-4147-A177-3AD203B41FA5}">
                      <a16:colId xmlns:a16="http://schemas.microsoft.com/office/drawing/2014/main" xmlns="" val="20002"/>
                    </a:ext>
                  </a:extLst>
                </a:gridCol>
                <a:gridCol w="1025052">
                  <a:extLst>
                    <a:ext uri="{9D8B030D-6E8A-4147-A177-3AD203B41FA5}">
                      <a16:colId xmlns:a16="http://schemas.microsoft.com/office/drawing/2014/main" xmlns="" val="20003"/>
                    </a:ext>
                  </a:extLst>
                </a:gridCol>
                <a:gridCol w="1025052">
                  <a:extLst>
                    <a:ext uri="{9D8B030D-6E8A-4147-A177-3AD203B41FA5}">
                      <a16:colId xmlns:a16="http://schemas.microsoft.com/office/drawing/2014/main" xmlns="" val="20004"/>
                    </a:ext>
                  </a:extLst>
                </a:gridCol>
                <a:gridCol w="1025052">
                  <a:extLst>
                    <a:ext uri="{9D8B030D-6E8A-4147-A177-3AD203B41FA5}">
                      <a16:colId xmlns:a16="http://schemas.microsoft.com/office/drawing/2014/main" xmlns="" val="20005"/>
                    </a:ext>
                  </a:extLst>
                </a:gridCol>
                <a:gridCol w="1025052">
                  <a:extLst>
                    <a:ext uri="{9D8B030D-6E8A-4147-A177-3AD203B41FA5}">
                      <a16:colId xmlns:a16="http://schemas.microsoft.com/office/drawing/2014/main" xmlns="" val="20006"/>
                    </a:ext>
                  </a:extLst>
                </a:gridCol>
                <a:gridCol w="1025052">
                  <a:extLst>
                    <a:ext uri="{9D8B030D-6E8A-4147-A177-3AD203B41FA5}">
                      <a16:colId xmlns:a16="http://schemas.microsoft.com/office/drawing/2014/main" xmlns="" val="20007"/>
                    </a:ext>
                  </a:extLst>
                </a:gridCol>
              </a:tblGrid>
              <a:tr h="412189">
                <a:tc rowSpan="2">
                  <a:txBody>
                    <a:bodyPr/>
                    <a:lstStyle/>
                    <a:p>
                      <a:pPr algn="ctr" fontAlgn="b"/>
                      <a:r>
                        <a:rPr lang="en-US" sz="1400" b="1" i="0" u="none" strike="noStrike" dirty="0">
                          <a:solidFill>
                            <a:srgbClr val="FFFFFF"/>
                          </a:solidFill>
                          <a:effectLst/>
                          <a:latin typeface="+mn-lt"/>
                        </a:rPr>
                        <a:t>State</a:t>
                      </a:r>
                    </a:p>
                  </a:txBody>
                  <a:tcPr marL="15989" marR="15989" marT="15989" marB="0" anchor="b">
                    <a:lnL w="6350" cap="flat" cmpd="sng" algn="ctr">
                      <a:solidFill>
                        <a:srgbClr val="B2D1FF"/>
                      </a:solidFill>
                      <a:prstDash val="solid"/>
                      <a:round/>
                      <a:headEnd type="none" w="med" len="med"/>
                      <a:tailEnd type="none" w="med" len="med"/>
                    </a:lnL>
                    <a:lnR w="6350" cap="flat" cmpd="sng" algn="ctr">
                      <a:solidFill>
                        <a:srgbClr val="B2D1FF"/>
                      </a:solidFill>
                      <a:prstDash val="solid"/>
                      <a:round/>
                      <a:headEnd type="none" w="med" len="med"/>
                      <a:tailEnd type="none" w="med" len="med"/>
                    </a:lnR>
                    <a:lnT w="6350" cap="flat" cmpd="sng" algn="ctr">
                      <a:solidFill>
                        <a:srgbClr val="B2D1FF"/>
                      </a:solidFill>
                      <a:prstDash val="solid"/>
                      <a:round/>
                      <a:headEnd type="none" w="med" len="med"/>
                      <a:tailEnd type="none" w="med" len="med"/>
                    </a:lnT>
                    <a:lnB w="6350" cap="flat" cmpd="sng" algn="ctr">
                      <a:solidFill>
                        <a:srgbClr val="B2D1FF"/>
                      </a:solidFill>
                      <a:prstDash val="solid"/>
                      <a:round/>
                      <a:headEnd type="none" w="med" len="med"/>
                      <a:tailEnd type="none" w="med" len="med"/>
                    </a:lnB>
                    <a:solidFill>
                      <a:srgbClr val="203764"/>
                    </a:solidFill>
                  </a:tcPr>
                </a:tc>
                <a:tc rowSpan="2">
                  <a:txBody>
                    <a:bodyPr/>
                    <a:lstStyle/>
                    <a:p>
                      <a:pPr algn="ctr" fontAlgn="b"/>
                      <a:r>
                        <a:rPr lang="en-US" sz="1400" b="1" i="0" u="none" strike="noStrike" dirty="0">
                          <a:solidFill>
                            <a:srgbClr val="FFFFFF"/>
                          </a:solidFill>
                          <a:effectLst/>
                          <a:latin typeface="+mn-lt"/>
                        </a:rPr>
                        <a:t>All R&amp;D expenditures</a:t>
                      </a:r>
                    </a:p>
                  </a:txBody>
                  <a:tcPr marL="15989" marR="15989" marT="15989" marB="0" anchor="b">
                    <a:lnL w="6350" cap="flat" cmpd="sng" algn="ctr">
                      <a:solidFill>
                        <a:srgbClr val="B2D1FF"/>
                      </a:solidFill>
                      <a:prstDash val="solid"/>
                      <a:round/>
                      <a:headEnd type="none" w="med" len="med"/>
                      <a:tailEnd type="none" w="med" len="med"/>
                    </a:lnL>
                    <a:lnR w="6350" cap="flat" cmpd="sng" algn="ctr">
                      <a:solidFill>
                        <a:srgbClr val="B2D1FF"/>
                      </a:solidFill>
                      <a:prstDash val="solid"/>
                      <a:round/>
                      <a:headEnd type="none" w="med" len="med"/>
                      <a:tailEnd type="none" w="med" len="med"/>
                    </a:lnR>
                    <a:lnT w="6350" cap="flat" cmpd="sng" algn="ctr">
                      <a:solidFill>
                        <a:srgbClr val="B2D1FF"/>
                      </a:solidFill>
                      <a:prstDash val="solid"/>
                      <a:round/>
                      <a:headEnd type="none" w="med" len="med"/>
                      <a:tailEnd type="none" w="med" len="med"/>
                    </a:lnT>
                    <a:lnB w="6350" cap="flat" cmpd="sng" algn="ctr">
                      <a:solidFill>
                        <a:srgbClr val="B2D1FF"/>
                      </a:solidFill>
                      <a:prstDash val="solid"/>
                      <a:round/>
                      <a:headEnd type="none" w="med" len="med"/>
                      <a:tailEnd type="none" w="med" len="med"/>
                    </a:lnB>
                    <a:solidFill>
                      <a:srgbClr val="203764"/>
                    </a:solidFill>
                  </a:tcPr>
                </a:tc>
                <a:tc gridSpan="6">
                  <a:txBody>
                    <a:bodyPr/>
                    <a:lstStyle/>
                    <a:p>
                      <a:pPr algn="ctr" fontAlgn="b"/>
                      <a:r>
                        <a:rPr lang="en-US" sz="1400" b="1" i="0" u="none" strike="noStrike">
                          <a:solidFill>
                            <a:srgbClr val="FFFFFF"/>
                          </a:solidFill>
                          <a:effectLst/>
                          <a:latin typeface="+mn-lt"/>
                        </a:rPr>
                        <a:t>Source of funds</a:t>
                      </a:r>
                    </a:p>
                  </a:txBody>
                  <a:tcPr marL="15989" marR="15989" marT="15989" marB="0" anchor="b">
                    <a:lnL w="6350" cap="flat" cmpd="sng" algn="ctr">
                      <a:solidFill>
                        <a:srgbClr val="B2D1FF"/>
                      </a:solidFill>
                      <a:prstDash val="solid"/>
                      <a:round/>
                      <a:headEnd type="none" w="med" len="med"/>
                      <a:tailEnd type="none" w="med" len="med"/>
                    </a:lnL>
                    <a:lnR w="6350" cap="flat" cmpd="sng" algn="ctr">
                      <a:solidFill>
                        <a:srgbClr val="B2D1FF"/>
                      </a:solidFill>
                      <a:prstDash val="solid"/>
                      <a:round/>
                      <a:headEnd type="none" w="med" len="med"/>
                      <a:tailEnd type="none" w="med" len="med"/>
                    </a:lnR>
                    <a:lnT w="6350" cap="flat" cmpd="sng" algn="ctr">
                      <a:solidFill>
                        <a:srgbClr val="B2D1FF"/>
                      </a:solidFill>
                      <a:prstDash val="solid"/>
                      <a:round/>
                      <a:headEnd type="none" w="med" len="med"/>
                      <a:tailEnd type="none" w="med" len="med"/>
                    </a:lnT>
                    <a:lnB w="6350" cap="flat" cmpd="sng" algn="ctr">
                      <a:solidFill>
                        <a:srgbClr val="B2D1FF"/>
                      </a:solidFill>
                      <a:prstDash val="solid"/>
                      <a:round/>
                      <a:headEnd type="none" w="med" len="med"/>
                      <a:tailEnd type="none" w="med" len="med"/>
                    </a:lnB>
                    <a:solidFill>
                      <a:srgbClr val="20376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740480">
                <a:tc vMerge="1">
                  <a:txBody>
                    <a:bodyPr/>
                    <a:lstStyle/>
                    <a:p>
                      <a:endParaRPr lang="en-US"/>
                    </a:p>
                  </a:txBody>
                  <a:tcPr/>
                </a:tc>
                <a:tc vMerge="1">
                  <a:txBody>
                    <a:bodyPr/>
                    <a:lstStyle/>
                    <a:p>
                      <a:endParaRPr lang="en-US"/>
                    </a:p>
                  </a:txBody>
                  <a:tcPr/>
                </a:tc>
                <a:tc>
                  <a:txBody>
                    <a:bodyPr/>
                    <a:lstStyle/>
                    <a:p>
                      <a:pPr algn="ctr" fontAlgn="b"/>
                      <a:r>
                        <a:rPr lang="en-US" sz="1400" b="1" i="0" u="none" strike="noStrike" dirty="0">
                          <a:solidFill>
                            <a:srgbClr val="FFFFFF"/>
                          </a:solidFill>
                          <a:effectLst/>
                          <a:latin typeface="+mn-lt"/>
                        </a:rPr>
                        <a:t>Federal government</a:t>
                      </a:r>
                    </a:p>
                  </a:txBody>
                  <a:tcPr marL="15989" marR="15989" marT="15989" marB="0" anchor="b">
                    <a:lnL w="6350" cap="flat" cmpd="sng" algn="ctr">
                      <a:solidFill>
                        <a:srgbClr val="B2D1FF"/>
                      </a:solidFill>
                      <a:prstDash val="solid"/>
                      <a:round/>
                      <a:headEnd type="none" w="med" len="med"/>
                      <a:tailEnd type="none" w="med" len="med"/>
                    </a:lnL>
                    <a:lnR w="6350" cap="flat" cmpd="sng" algn="ctr">
                      <a:solidFill>
                        <a:srgbClr val="B2D1FF"/>
                      </a:solidFill>
                      <a:prstDash val="solid"/>
                      <a:round/>
                      <a:headEnd type="none" w="med" len="med"/>
                      <a:tailEnd type="none" w="med" len="med"/>
                    </a:lnR>
                    <a:lnT w="6350" cap="flat" cmpd="sng" algn="ctr">
                      <a:solidFill>
                        <a:srgbClr val="B2D1FF"/>
                      </a:solidFill>
                      <a:prstDash val="solid"/>
                      <a:round/>
                      <a:headEnd type="none" w="med" len="med"/>
                      <a:tailEnd type="none" w="med" len="med"/>
                    </a:lnT>
                    <a:lnB w="6350" cap="flat" cmpd="sng" algn="ctr">
                      <a:solidFill>
                        <a:srgbClr val="B2D1FF"/>
                      </a:solidFill>
                      <a:prstDash val="solid"/>
                      <a:round/>
                      <a:headEnd type="none" w="med" len="med"/>
                      <a:tailEnd type="none" w="med" len="med"/>
                    </a:lnB>
                    <a:solidFill>
                      <a:srgbClr val="203764"/>
                    </a:solidFill>
                  </a:tcPr>
                </a:tc>
                <a:tc>
                  <a:txBody>
                    <a:bodyPr/>
                    <a:lstStyle/>
                    <a:p>
                      <a:pPr algn="ctr" fontAlgn="b"/>
                      <a:r>
                        <a:rPr lang="en-US" sz="1400" b="1" i="0" u="none" strike="noStrike" dirty="0">
                          <a:solidFill>
                            <a:srgbClr val="FFFFFF"/>
                          </a:solidFill>
                          <a:effectLst/>
                          <a:latin typeface="+mn-lt"/>
                        </a:rPr>
                        <a:t>State and local government</a:t>
                      </a:r>
                    </a:p>
                  </a:txBody>
                  <a:tcPr marL="15989" marR="15989" marT="15989" marB="0" anchor="b">
                    <a:lnL w="6350" cap="flat" cmpd="sng" algn="ctr">
                      <a:solidFill>
                        <a:srgbClr val="B2D1FF"/>
                      </a:solidFill>
                      <a:prstDash val="solid"/>
                      <a:round/>
                      <a:headEnd type="none" w="med" len="med"/>
                      <a:tailEnd type="none" w="med" len="med"/>
                    </a:lnL>
                    <a:lnR w="6350" cap="flat" cmpd="sng" algn="ctr">
                      <a:solidFill>
                        <a:srgbClr val="B2D1FF"/>
                      </a:solidFill>
                      <a:prstDash val="solid"/>
                      <a:round/>
                      <a:headEnd type="none" w="med" len="med"/>
                      <a:tailEnd type="none" w="med" len="med"/>
                    </a:lnR>
                    <a:lnT w="6350" cap="flat" cmpd="sng" algn="ctr">
                      <a:solidFill>
                        <a:srgbClr val="B2D1FF"/>
                      </a:solidFill>
                      <a:prstDash val="solid"/>
                      <a:round/>
                      <a:headEnd type="none" w="med" len="med"/>
                      <a:tailEnd type="none" w="med" len="med"/>
                    </a:lnT>
                    <a:lnB w="6350" cap="flat" cmpd="sng" algn="ctr">
                      <a:solidFill>
                        <a:srgbClr val="B2D1FF"/>
                      </a:solidFill>
                      <a:prstDash val="solid"/>
                      <a:round/>
                      <a:headEnd type="none" w="med" len="med"/>
                      <a:tailEnd type="none" w="med" len="med"/>
                    </a:lnB>
                    <a:solidFill>
                      <a:srgbClr val="203764"/>
                    </a:solidFill>
                  </a:tcPr>
                </a:tc>
                <a:tc>
                  <a:txBody>
                    <a:bodyPr/>
                    <a:lstStyle/>
                    <a:p>
                      <a:pPr algn="ctr" fontAlgn="b"/>
                      <a:r>
                        <a:rPr lang="en-US" sz="1400" b="1" i="0" u="none" strike="noStrike" dirty="0">
                          <a:solidFill>
                            <a:srgbClr val="FFFFFF"/>
                          </a:solidFill>
                          <a:effectLst/>
                          <a:latin typeface="+mn-lt"/>
                        </a:rPr>
                        <a:t>Institution funds</a:t>
                      </a:r>
                    </a:p>
                  </a:txBody>
                  <a:tcPr marL="15989" marR="15989" marT="15989" marB="0" anchor="b">
                    <a:lnL w="6350" cap="flat" cmpd="sng" algn="ctr">
                      <a:solidFill>
                        <a:srgbClr val="B2D1FF"/>
                      </a:solidFill>
                      <a:prstDash val="solid"/>
                      <a:round/>
                      <a:headEnd type="none" w="med" len="med"/>
                      <a:tailEnd type="none" w="med" len="med"/>
                    </a:lnL>
                    <a:lnR w="6350" cap="flat" cmpd="sng" algn="ctr">
                      <a:solidFill>
                        <a:srgbClr val="B2D1FF"/>
                      </a:solidFill>
                      <a:prstDash val="solid"/>
                      <a:round/>
                      <a:headEnd type="none" w="med" len="med"/>
                      <a:tailEnd type="none" w="med" len="med"/>
                    </a:lnR>
                    <a:lnT w="6350" cap="flat" cmpd="sng" algn="ctr">
                      <a:solidFill>
                        <a:srgbClr val="B2D1FF"/>
                      </a:solidFill>
                      <a:prstDash val="solid"/>
                      <a:round/>
                      <a:headEnd type="none" w="med" len="med"/>
                      <a:tailEnd type="none" w="med" len="med"/>
                    </a:lnT>
                    <a:lnB w="6350" cap="flat" cmpd="sng" algn="ctr">
                      <a:solidFill>
                        <a:srgbClr val="B2D1FF"/>
                      </a:solidFill>
                      <a:prstDash val="solid"/>
                      <a:round/>
                      <a:headEnd type="none" w="med" len="med"/>
                      <a:tailEnd type="none" w="med" len="med"/>
                    </a:lnB>
                    <a:solidFill>
                      <a:srgbClr val="203764"/>
                    </a:solidFill>
                  </a:tcPr>
                </a:tc>
                <a:tc>
                  <a:txBody>
                    <a:bodyPr/>
                    <a:lstStyle/>
                    <a:p>
                      <a:pPr algn="ctr" fontAlgn="b"/>
                      <a:r>
                        <a:rPr lang="en-US" sz="1400" b="1" i="0" u="none" strike="noStrike" dirty="0">
                          <a:solidFill>
                            <a:srgbClr val="FFFFFF"/>
                          </a:solidFill>
                          <a:effectLst/>
                          <a:latin typeface="+mn-lt"/>
                        </a:rPr>
                        <a:t>Business</a:t>
                      </a:r>
                    </a:p>
                  </a:txBody>
                  <a:tcPr marL="15989" marR="15989" marT="15989" marB="0" anchor="b">
                    <a:lnL w="6350" cap="flat" cmpd="sng" algn="ctr">
                      <a:solidFill>
                        <a:srgbClr val="B2D1FF"/>
                      </a:solidFill>
                      <a:prstDash val="solid"/>
                      <a:round/>
                      <a:headEnd type="none" w="med" len="med"/>
                      <a:tailEnd type="none" w="med" len="med"/>
                    </a:lnL>
                    <a:lnR w="6350" cap="flat" cmpd="sng" algn="ctr">
                      <a:solidFill>
                        <a:srgbClr val="B2D1FF"/>
                      </a:solidFill>
                      <a:prstDash val="solid"/>
                      <a:round/>
                      <a:headEnd type="none" w="med" len="med"/>
                      <a:tailEnd type="none" w="med" len="med"/>
                    </a:lnR>
                    <a:lnT w="6350" cap="flat" cmpd="sng" algn="ctr">
                      <a:solidFill>
                        <a:srgbClr val="B2D1FF"/>
                      </a:solidFill>
                      <a:prstDash val="solid"/>
                      <a:round/>
                      <a:headEnd type="none" w="med" len="med"/>
                      <a:tailEnd type="none" w="med" len="med"/>
                    </a:lnT>
                    <a:lnB w="6350" cap="flat" cmpd="sng" algn="ctr">
                      <a:solidFill>
                        <a:srgbClr val="B2D1FF"/>
                      </a:solidFill>
                      <a:prstDash val="solid"/>
                      <a:round/>
                      <a:headEnd type="none" w="med" len="med"/>
                      <a:tailEnd type="none" w="med" len="med"/>
                    </a:lnB>
                    <a:solidFill>
                      <a:srgbClr val="203764"/>
                    </a:solidFill>
                  </a:tcPr>
                </a:tc>
                <a:tc>
                  <a:txBody>
                    <a:bodyPr/>
                    <a:lstStyle/>
                    <a:p>
                      <a:pPr algn="ctr" fontAlgn="b"/>
                      <a:r>
                        <a:rPr lang="en-US" sz="1400" b="1" i="0" u="none" strike="noStrike" dirty="0">
                          <a:solidFill>
                            <a:srgbClr val="FFFFFF"/>
                          </a:solidFill>
                          <a:effectLst/>
                          <a:latin typeface="+mn-lt"/>
                        </a:rPr>
                        <a:t>Nonprofit organizations</a:t>
                      </a:r>
                    </a:p>
                  </a:txBody>
                  <a:tcPr marL="15989" marR="15989" marT="15989" marB="0" anchor="b">
                    <a:lnL w="6350" cap="flat" cmpd="sng" algn="ctr">
                      <a:solidFill>
                        <a:srgbClr val="B2D1FF"/>
                      </a:solidFill>
                      <a:prstDash val="solid"/>
                      <a:round/>
                      <a:headEnd type="none" w="med" len="med"/>
                      <a:tailEnd type="none" w="med" len="med"/>
                    </a:lnL>
                    <a:lnR w="6350" cap="flat" cmpd="sng" algn="ctr">
                      <a:solidFill>
                        <a:srgbClr val="B2D1FF"/>
                      </a:solidFill>
                      <a:prstDash val="solid"/>
                      <a:round/>
                      <a:headEnd type="none" w="med" len="med"/>
                      <a:tailEnd type="none" w="med" len="med"/>
                    </a:lnR>
                    <a:lnT w="6350" cap="flat" cmpd="sng" algn="ctr">
                      <a:solidFill>
                        <a:srgbClr val="B2D1FF"/>
                      </a:solidFill>
                      <a:prstDash val="solid"/>
                      <a:round/>
                      <a:headEnd type="none" w="med" len="med"/>
                      <a:tailEnd type="none" w="med" len="med"/>
                    </a:lnT>
                    <a:lnB w="6350" cap="flat" cmpd="sng" algn="ctr">
                      <a:solidFill>
                        <a:srgbClr val="B2D1FF"/>
                      </a:solidFill>
                      <a:prstDash val="solid"/>
                      <a:round/>
                      <a:headEnd type="none" w="med" len="med"/>
                      <a:tailEnd type="none" w="med" len="med"/>
                    </a:lnB>
                    <a:solidFill>
                      <a:srgbClr val="203764"/>
                    </a:solidFill>
                  </a:tcPr>
                </a:tc>
                <a:tc>
                  <a:txBody>
                    <a:bodyPr/>
                    <a:lstStyle/>
                    <a:p>
                      <a:pPr algn="ctr" fontAlgn="b"/>
                      <a:r>
                        <a:rPr lang="en-US" sz="1400" b="1" i="0" u="none" strike="noStrike" dirty="0">
                          <a:solidFill>
                            <a:srgbClr val="FFFFFF"/>
                          </a:solidFill>
                          <a:effectLst/>
                          <a:latin typeface="+mn-lt"/>
                        </a:rPr>
                        <a:t>All other sources</a:t>
                      </a:r>
                    </a:p>
                  </a:txBody>
                  <a:tcPr marL="15989" marR="15989" marT="15989" marB="0" anchor="b">
                    <a:lnL w="6350" cap="flat" cmpd="sng" algn="ctr">
                      <a:solidFill>
                        <a:srgbClr val="B2D1FF"/>
                      </a:solidFill>
                      <a:prstDash val="solid"/>
                      <a:round/>
                      <a:headEnd type="none" w="med" len="med"/>
                      <a:tailEnd type="none" w="med" len="med"/>
                    </a:lnL>
                    <a:lnR w="6350" cap="flat" cmpd="sng" algn="ctr">
                      <a:solidFill>
                        <a:srgbClr val="B2D1FF"/>
                      </a:solidFill>
                      <a:prstDash val="solid"/>
                      <a:round/>
                      <a:headEnd type="none" w="med" len="med"/>
                      <a:tailEnd type="none" w="med" len="med"/>
                    </a:lnR>
                    <a:lnT w="6350" cap="flat" cmpd="sng" algn="ctr">
                      <a:solidFill>
                        <a:srgbClr val="B2D1FF"/>
                      </a:solidFill>
                      <a:prstDash val="solid"/>
                      <a:round/>
                      <a:headEnd type="none" w="med" len="med"/>
                      <a:tailEnd type="none" w="med" len="med"/>
                    </a:lnT>
                    <a:lnB w="6350" cap="flat" cmpd="sng" algn="ctr">
                      <a:solidFill>
                        <a:srgbClr val="B2D1FF"/>
                      </a:solidFill>
                      <a:prstDash val="solid"/>
                      <a:round/>
                      <a:headEnd type="none" w="med" len="med"/>
                      <a:tailEnd type="none" w="med" len="med"/>
                    </a:lnB>
                    <a:solidFill>
                      <a:srgbClr val="203764"/>
                    </a:solidFill>
                  </a:tcPr>
                </a:tc>
                <a:extLst>
                  <a:ext uri="{0D108BD9-81ED-4DB2-BD59-A6C34878D82A}">
                    <a16:rowId xmlns:a16="http://schemas.microsoft.com/office/drawing/2014/main" xmlns="" val="10001"/>
                  </a:ext>
                </a:extLst>
              </a:tr>
              <a:tr h="412189">
                <a:tc>
                  <a:txBody>
                    <a:bodyPr/>
                    <a:lstStyle/>
                    <a:p>
                      <a:pPr algn="ctr" fontAlgn="b"/>
                      <a:r>
                        <a:rPr lang="en-US" sz="1400" b="1" i="0" u="none" strike="noStrike" dirty="0">
                          <a:solidFill>
                            <a:srgbClr val="000000"/>
                          </a:solidFill>
                          <a:effectLst/>
                          <a:latin typeface="+mn-lt"/>
                        </a:rPr>
                        <a:t>United States</a:t>
                      </a:r>
                    </a:p>
                  </a:txBody>
                  <a:tcPr marL="15989" marR="15989" marT="15989" marB="0" anchor="b">
                    <a:lnL>
                      <a:noFill/>
                    </a:lnL>
                    <a:lnR>
                      <a:noFill/>
                    </a:lnR>
                    <a:lnT w="6350" cap="flat" cmpd="sng" algn="ctr">
                      <a:solidFill>
                        <a:srgbClr val="B2D1FF"/>
                      </a:solidFill>
                      <a:prstDash val="solid"/>
                      <a:round/>
                      <a:headEnd type="none" w="med" len="med"/>
                      <a:tailEnd type="none" w="med" len="med"/>
                    </a:lnT>
                    <a:lnB>
                      <a:noFill/>
                    </a:lnB>
                  </a:tcPr>
                </a:tc>
                <a:tc>
                  <a:txBody>
                    <a:bodyPr/>
                    <a:lstStyle/>
                    <a:p>
                      <a:pPr algn="r" fontAlgn="b"/>
                      <a:r>
                        <a:rPr lang="is-IS" sz="1400" b="0" i="0" u="none" strike="noStrike">
                          <a:solidFill>
                            <a:srgbClr val="000000"/>
                          </a:solidFill>
                          <a:effectLst/>
                          <a:latin typeface="+mn-lt"/>
                        </a:rPr>
                        <a:t>68,667,801</a:t>
                      </a:r>
                    </a:p>
                  </a:txBody>
                  <a:tcPr marL="15989" marR="15989" marT="15989" marB="0" anchor="b">
                    <a:lnL>
                      <a:noFill/>
                    </a:lnL>
                    <a:lnR>
                      <a:noFill/>
                    </a:lnR>
                    <a:lnT w="6350" cap="flat" cmpd="sng" algn="ctr">
                      <a:solidFill>
                        <a:srgbClr val="B2D1FF"/>
                      </a:solidFill>
                      <a:prstDash val="solid"/>
                      <a:round/>
                      <a:headEnd type="none" w="med" len="med"/>
                      <a:tailEnd type="none" w="med" len="med"/>
                    </a:lnT>
                    <a:lnB>
                      <a:noFill/>
                    </a:lnB>
                  </a:tcPr>
                </a:tc>
                <a:tc>
                  <a:txBody>
                    <a:bodyPr/>
                    <a:lstStyle/>
                    <a:p>
                      <a:pPr algn="r" fontAlgn="b"/>
                      <a:r>
                        <a:rPr lang="fi-FI" sz="1400" b="0" i="0" u="none" strike="noStrike">
                          <a:solidFill>
                            <a:srgbClr val="000000"/>
                          </a:solidFill>
                          <a:effectLst/>
                          <a:latin typeface="+mn-lt"/>
                        </a:rPr>
                        <a:t>37,876,879</a:t>
                      </a:r>
                    </a:p>
                  </a:txBody>
                  <a:tcPr marL="15989" marR="15989" marT="15989" marB="0" anchor="b">
                    <a:lnL>
                      <a:noFill/>
                    </a:lnL>
                    <a:lnR>
                      <a:noFill/>
                    </a:lnR>
                    <a:lnT w="6350" cap="flat" cmpd="sng" algn="ctr">
                      <a:solidFill>
                        <a:srgbClr val="B2D1FF"/>
                      </a:solidFill>
                      <a:prstDash val="solid"/>
                      <a:round/>
                      <a:headEnd type="none" w="med" len="med"/>
                      <a:tailEnd type="none" w="med" len="med"/>
                    </a:lnT>
                    <a:lnB>
                      <a:noFill/>
                    </a:lnB>
                  </a:tcPr>
                </a:tc>
                <a:tc>
                  <a:txBody>
                    <a:bodyPr/>
                    <a:lstStyle/>
                    <a:p>
                      <a:pPr algn="r" fontAlgn="b"/>
                      <a:r>
                        <a:rPr lang="is-IS" sz="1400" b="0" i="0" u="none" strike="noStrike">
                          <a:solidFill>
                            <a:srgbClr val="000000"/>
                          </a:solidFill>
                          <a:effectLst/>
                          <a:latin typeface="+mn-lt"/>
                        </a:rPr>
                        <a:t>3,812,408</a:t>
                      </a:r>
                    </a:p>
                  </a:txBody>
                  <a:tcPr marL="15989" marR="15989" marT="15989" marB="0" anchor="b">
                    <a:lnL>
                      <a:noFill/>
                    </a:lnL>
                    <a:lnR>
                      <a:noFill/>
                    </a:lnR>
                    <a:lnT w="6350" cap="flat" cmpd="sng" algn="ctr">
                      <a:solidFill>
                        <a:srgbClr val="B2D1FF"/>
                      </a:solidFill>
                      <a:prstDash val="solid"/>
                      <a:round/>
                      <a:headEnd type="none" w="med" len="med"/>
                      <a:tailEnd type="none" w="med" len="med"/>
                    </a:lnT>
                    <a:lnB>
                      <a:noFill/>
                    </a:lnB>
                  </a:tcPr>
                </a:tc>
                <a:tc>
                  <a:txBody>
                    <a:bodyPr/>
                    <a:lstStyle/>
                    <a:p>
                      <a:pPr algn="r" fontAlgn="b"/>
                      <a:r>
                        <a:rPr lang="fi-FI" sz="1400" b="0" i="0" u="none" strike="noStrike">
                          <a:solidFill>
                            <a:srgbClr val="000000"/>
                          </a:solidFill>
                          <a:effectLst/>
                          <a:latin typeface="+mn-lt"/>
                        </a:rPr>
                        <a:t>16,711,730</a:t>
                      </a:r>
                    </a:p>
                  </a:txBody>
                  <a:tcPr marL="15989" marR="15989" marT="15989" marB="0" anchor="b">
                    <a:lnL>
                      <a:noFill/>
                    </a:lnL>
                    <a:lnR>
                      <a:noFill/>
                    </a:lnR>
                    <a:lnT w="6350" cap="flat" cmpd="sng" algn="ctr">
                      <a:solidFill>
                        <a:srgbClr val="B2D1FF"/>
                      </a:solidFill>
                      <a:prstDash val="solid"/>
                      <a:round/>
                      <a:headEnd type="none" w="med" len="med"/>
                      <a:tailEnd type="none" w="med" len="med"/>
                    </a:lnT>
                    <a:lnB>
                      <a:noFill/>
                    </a:lnB>
                  </a:tcPr>
                </a:tc>
                <a:tc>
                  <a:txBody>
                    <a:bodyPr/>
                    <a:lstStyle/>
                    <a:p>
                      <a:pPr algn="r" fontAlgn="b"/>
                      <a:r>
                        <a:rPr lang="en-US" sz="1400" b="0" i="0" u="none" strike="noStrike">
                          <a:solidFill>
                            <a:srgbClr val="000000"/>
                          </a:solidFill>
                          <a:effectLst/>
                          <a:latin typeface="+mn-lt"/>
                        </a:rPr>
                        <a:t>4,000,614</a:t>
                      </a:r>
                    </a:p>
                  </a:txBody>
                  <a:tcPr marL="15989" marR="15989" marT="15989" marB="0" anchor="b">
                    <a:lnL>
                      <a:noFill/>
                    </a:lnL>
                    <a:lnR>
                      <a:noFill/>
                    </a:lnR>
                    <a:lnT w="6350" cap="flat" cmpd="sng" algn="ctr">
                      <a:solidFill>
                        <a:srgbClr val="B2D1FF"/>
                      </a:solidFill>
                      <a:prstDash val="solid"/>
                      <a:round/>
                      <a:headEnd type="none" w="med" len="med"/>
                      <a:tailEnd type="none" w="med" len="med"/>
                    </a:lnT>
                    <a:lnB>
                      <a:noFill/>
                    </a:lnB>
                  </a:tcPr>
                </a:tc>
                <a:tc>
                  <a:txBody>
                    <a:bodyPr/>
                    <a:lstStyle/>
                    <a:p>
                      <a:pPr algn="r" fontAlgn="b"/>
                      <a:r>
                        <a:rPr lang="cs-CZ" sz="1400" b="0" i="0" u="none" strike="noStrike">
                          <a:solidFill>
                            <a:srgbClr val="000000"/>
                          </a:solidFill>
                          <a:effectLst/>
                          <a:latin typeface="+mn-lt"/>
                        </a:rPr>
                        <a:t>4,236,993</a:t>
                      </a:r>
                    </a:p>
                  </a:txBody>
                  <a:tcPr marL="15989" marR="15989" marT="15989" marB="0" anchor="b">
                    <a:lnL>
                      <a:noFill/>
                    </a:lnL>
                    <a:lnR>
                      <a:noFill/>
                    </a:lnR>
                    <a:lnT w="6350" cap="flat" cmpd="sng" algn="ctr">
                      <a:solidFill>
                        <a:srgbClr val="B2D1FF"/>
                      </a:solidFill>
                      <a:prstDash val="solid"/>
                      <a:round/>
                      <a:headEnd type="none" w="med" len="med"/>
                      <a:tailEnd type="none" w="med" len="med"/>
                    </a:lnT>
                    <a:lnB>
                      <a:noFill/>
                    </a:lnB>
                  </a:tcPr>
                </a:tc>
                <a:tc>
                  <a:txBody>
                    <a:bodyPr/>
                    <a:lstStyle/>
                    <a:p>
                      <a:pPr algn="r" fontAlgn="b"/>
                      <a:r>
                        <a:rPr lang="fi-FI" sz="1400" b="0" i="0" u="none" strike="noStrike">
                          <a:solidFill>
                            <a:srgbClr val="000000"/>
                          </a:solidFill>
                          <a:effectLst/>
                          <a:latin typeface="+mn-lt"/>
                        </a:rPr>
                        <a:t>2,029,177</a:t>
                      </a:r>
                    </a:p>
                  </a:txBody>
                  <a:tcPr marL="15989" marR="15989" marT="15989" marB="0" anchor="b">
                    <a:lnL>
                      <a:noFill/>
                    </a:lnL>
                    <a:lnR>
                      <a:noFill/>
                    </a:lnR>
                    <a:lnT w="6350" cap="flat" cmpd="sng" algn="ctr">
                      <a:solidFill>
                        <a:srgbClr val="B2D1FF"/>
                      </a:solidFill>
                      <a:prstDash val="solid"/>
                      <a:round/>
                      <a:headEnd type="none" w="med" len="med"/>
                      <a:tailEnd type="none" w="med" len="med"/>
                    </a:lnT>
                    <a:lnB>
                      <a:noFill/>
                    </a:lnB>
                  </a:tcPr>
                </a:tc>
                <a:extLst>
                  <a:ext uri="{0D108BD9-81ED-4DB2-BD59-A6C34878D82A}">
                    <a16:rowId xmlns:a16="http://schemas.microsoft.com/office/drawing/2014/main" xmlns="" val="10002"/>
                  </a:ext>
                </a:extLst>
              </a:tr>
              <a:tr h="412189">
                <a:tc>
                  <a:txBody>
                    <a:bodyPr/>
                    <a:lstStyle/>
                    <a:p>
                      <a:pPr algn="l" fontAlgn="b"/>
                      <a:r>
                        <a:rPr lang="en-US" sz="1400" b="1" i="0" u="none" strike="noStrike" dirty="0">
                          <a:solidFill>
                            <a:srgbClr val="000000"/>
                          </a:solidFill>
                          <a:effectLst/>
                          <a:latin typeface="+mn-lt"/>
                        </a:rPr>
                        <a:t>Alabama</a:t>
                      </a:r>
                    </a:p>
                  </a:txBody>
                  <a:tcPr marL="383731" marR="15989" marT="15989" marB="0" anchor="b">
                    <a:lnL>
                      <a:noFill/>
                    </a:lnL>
                    <a:lnR>
                      <a:noFill/>
                    </a:lnR>
                    <a:lnT>
                      <a:noFill/>
                    </a:lnT>
                    <a:lnB>
                      <a:noFill/>
                    </a:lnB>
                    <a:solidFill>
                      <a:srgbClr val="BDD7EE"/>
                    </a:solidFill>
                  </a:tcPr>
                </a:tc>
                <a:tc>
                  <a:txBody>
                    <a:bodyPr/>
                    <a:lstStyle/>
                    <a:p>
                      <a:pPr algn="r" fontAlgn="b"/>
                      <a:r>
                        <a:rPr lang="fi-FI" sz="1400" b="0" i="0" u="none" strike="noStrike">
                          <a:solidFill>
                            <a:srgbClr val="000000"/>
                          </a:solidFill>
                          <a:effectLst/>
                          <a:latin typeface="+mn-lt"/>
                        </a:rPr>
                        <a:t>902,922</a:t>
                      </a:r>
                    </a:p>
                  </a:txBody>
                  <a:tcPr marL="15989" marR="15989" marT="15989" marB="0" anchor="b">
                    <a:lnL>
                      <a:noFill/>
                    </a:lnL>
                    <a:lnR>
                      <a:noFill/>
                    </a:lnR>
                    <a:lnT>
                      <a:noFill/>
                    </a:lnT>
                    <a:lnB>
                      <a:noFill/>
                    </a:lnB>
                    <a:solidFill>
                      <a:srgbClr val="BDD7EE"/>
                    </a:solidFill>
                  </a:tcPr>
                </a:tc>
                <a:tc>
                  <a:txBody>
                    <a:bodyPr/>
                    <a:lstStyle/>
                    <a:p>
                      <a:pPr algn="r" fontAlgn="b"/>
                      <a:r>
                        <a:rPr lang="cs-CZ" sz="1400" b="0" i="0" u="none" strike="noStrike">
                          <a:solidFill>
                            <a:srgbClr val="000000"/>
                          </a:solidFill>
                          <a:effectLst/>
                          <a:latin typeface="+mn-lt"/>
                        </a:rPr>
                        <a:t>529,899</a:t>
                      </a:r>
                    </a:p>
                  </a:txBody>
                  <a:tcPr marL="15989" marR="15989" marT="15989" marB="0" anchor="b">
                    <a:lnL>
                      <a:noFill/>
                    </a:lnL>
                    <a:lnR>
                      <a:noFill/>
                    </a:lnR>
                    <a:lnT>
                      <a:noFill/>
                    </a:lnT>
                    <a:lnB>
                      <a:noFill/>
                    </a:lnB>
                    <a:solidFill>
                      <a:srgbClr val="BDD7EE"/>
                    </a:solidFill>
                  </a:tcPr>
                </a:tc>
                <a:tc>
                  <a:txBody>
                    <a:bodyPr/>
                    <a:lstStyle/>
                    <a:p>
                      <a:pPr algn="r" fontAlgn="b"/>
                      <a:r>
                        <a:rPr lang="cs-CZ" sz="1400" b="0" i="0" u="none" strike="noStrike">
                          <a:solidFill>
                            <a:srgbClr val="000000"/>
                          </a:solidFill>
                          <a:effectLst/>
                          <a:latin typeface="+mn-lt"/>
                        </a:rPr>
                        <a:t>47,849</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227,015</a:t>
                      </a:r>
                    </a:p>
                  </a:txBody>
                  <a:tcPr marL="15989" marR="15989" marT="15989" marB="0" anchor="b">
                    <a:lnL>
                      <a:noFill/>
                    </a:lnL>
                    <a:lnR>
                      <a:noFill/>
                    </a:lnR>
                    <a:lnT>
                      <a:noFill/>
                    </a:lnT>
                    <a:lnB>
                      <a:noFill/>
                    </a:lnB>
                    <a:solidFill>
                      <a:srgbClr val="BDD7EE"/>
                    </a:solidFill>
                  </a:tcPr>
                </a:tc>
                <a:tc>
                  <a:txBody>
                    <a:bodyPr/>
                    <a:lstStyle/>
                    <a:p>
                      <a:pPr algn="r" fontAlgn="b"/>
                      <a:r>
                        <a:rPr lang="fi-FI" sz="1400" b="0" i="0" u="none" strike="noStrike" dirty="0">
                          <a:solidFill>
                            <a:srgbClr val="000000"/>
                          </a:solidFill>
                          <a:effectLst/>
                          <a:latin typeface="+mn-lt"/>
                        </a:rPr>
                        <a:t>60,729</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24,229</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13,201</a:t>
                      </a:r>
                    </a:p>
                  </a:txBody>
                  <a:tcPr marL="15989" marR="15989" marT="15989" marB="0" anchor="b">
                    <a:lnL>
                      <a:noFill/>
                    </a:lnL>
                    <a:lnR>
                      <a:noFill/>
                    </a:lnR>
                    <a:lnT>
                      <a:noFill/>
                    </a:lnT>
                    <a:lnB>
                      <a:noFill/>
                    </a:lnB>
                    <a:solidFill>
                      <a:srgbClr val="BDD7EE"/>
                    </a:solidFill>
                  </a:tcPr>
                </a:tc>
                <a:extLst>
                  <a:ext uri="{0D108BD9-81ED-4DB2-BD59-A6C34878D82A}">
                    <a16:rowId xmlns:a16="http://schemas.microsoft.com/office/drawing/2014/main" xmlns="" val="10003"/>
                  </a:ext>
                </a:extLst>
              </a:tr>
              <a:tr h="412189">
                <a:tc>
                  <a:txBody>
                    <a:bodyPr/>
                    <a:lstStyle/>
                    <a:p>
                      <a:pPr algn="l" fontAlgn="b"/>
                      <a:r>
                        <a:rPr lang="en-US" sz="1400" b="1" i="0" u="none" strike="noStrike" dirty="0">
                          <a:solidFill>
                            <a:srgbClr val="000000"/>
                          </a:solidFill>
                          <a:effectLst/>
                          <a:latin typeface="+mn-lt"/>
                        </a:rPr>
                        <a:t>Arkansas</a:t>
                      </a:r>
                    </a:p>
                  </a:txBody>
                  <a:tcPr marL="383731" marR="15989" marT="15989" marB="0" anchor="b">
                    <a:lnL>
                      <a:noFill/>
                    </a:lnL>
                    <a:lnR>
                      <a:noFill/>
                    </a:lnR>
                    <a:lnT>
                      <a:noFill/>
                    </a:lnT>
                    <a:lnB>
                      <a:noFill/>
                    </a:lnB>
                  </a:tcPr>
                </a:tc>
                <a:tc>
                  <a:txBody>
                    <a:bodyPr/>
                    <a:lstStyle/>
                    <a:p>
                      <a:pPr algn="r" fontAlgn="b"/>
                      <a:r>
                        <a:rPr lang="cs-CZ" sz="1400" b="0" i="0" u="none" strike="noStrike">
                          <a:solidFill>
                            <a:srgbClr val="000000"/>
                          </a:solidFill>
                          <a:effectLst/>
                          <a:latin typeface="+mn-lt"/>
                        </a:rPr>
                        <a:t>293,494</a:t>
                      </a:r>
                    </a:p>
                  </a:txBody>
                  <a:tcPr marL="15989" marR="15989" marT="15989" marB="0" anchor="b">
                    <a:lnL>
                      <a:noFill/>
                    </a:lnL>
                    <a:lnR>
                      <a:noFill/>
                    </a:lnR>
                    <a:lnT>
                      <a:noFill/>
                    </a:lnT>
                    <a:lnB>
                      <a:noFill/>
                    </a:lnB>
                  </a:tcPr>
                </a:tc>
                <a:tc>
                  <a:txBody>
                    <a:bodyPr/>
                    <a:lstStyle/>
                    <a:p>
                      <a:pPr algn="r" fontAlgn="b"/>
                      <a:r>
                        <a:rPr lang="fi-FI" sz="1400" b="0" i="0" u="none" strike="noStrike">
                          <a:solidFill>
                            <a:srgbClr val="000000"/>
                          </a:solidFill>
                          <a:effectLst/>
                          <a:latin typeface="+mn-lt"/>
                        </a:rPr>
                        <a:t>98,709</a:t>
                      </a:r>
                    </a:p>
                  </a:txBody>
                  <a:tcPr marL="15989" marR="15989" marT="15989" marB="0" anchor="b">
                    <a:lnL>
                      <a:noFill/>
                    </a:lnL>
                    <a:lnR>
                      <a:noFill/>
                    </a:lnR>
                    <a:lnT>
                      <a:noFill/>
                    </a:lnT>
                    <a:lnB>
                      <a:noFill/>
                    </a:lnB>
                  </a:tcPr>
                </a:tc>
                <a:tc>
                  <a:txBody>
                    <a:bodyPr/>
                    <a:lstStyle/>
                    <a:p>
                      <a:pPr algn="r" fontAlgn="b"/>
                      <a:r>
                        <a:rPr lang="is-IS" sz="1400" b="0" i="0" u="none" strike="noStrike">
                          <a:solidFill>
                            <a:srgbClr val="000000"/>
                          </a:solidFill>
                          <a:effectLst/>
                          <a:latin typeface="+mn-lt"/>
                        </a:rPr>
                        <a:t>64,221</a:t>
                      </a:r>
                    </a:p>
                  </a:txBody>
                  <a:tcPr marL="15989" marR="15989" marT="15989" marB="0" anchor="b">
                    <a:lnL>
                      <a:noFill/>
                    </a:lnL>
                    <a:lnR>
                      <a:noFill/>
                    </a:lnR>
                    <a:lnT>
                      <a:noFill/>
                    </a:lnT>
                    <a:lnB>
                      <a:noFill/>
                    </a:lnB>
                  </a:tcPr>
                </a:tc>
                <a:tc>
                  <a:txBody>
                    <a:bodyPr/>
                    <a:lstStyle/>
                    <a:p>
                      <a:pPr algn="r" fontAlgn="b"/>
                      <a:r>
                        <a:rPr lang="is-IS" sz="1400" b="0" i="0" u="none" strike="noStrike">
                          <a:solidFill>
                            <a:srgbClr val="000000"/>
                          </a:solidFill>
                          <a:effectLst/>
                          <a:latin typeface="+mn-lt"/>
                        </a:rPr>
                        <a:t>90,629</a:t>
                      </a:r>
                    </a:p>
                  </a:txBody>
                  <a:tcPr marL="15989" marR="15989" marT="15989" marB="0" anchor="b">
                    <a:lnL>
                      <a:noFill/>
                    </a:lnL>
                    <a:lnR>
                      <a:noFill/>
                    </a:lnR>
                    <a:lnT>
                      <a:noFill/>
                    </a:lnT>
                    <a:lnB>
                      <a:noFill/>
                    </a:lnB>
                  </a:tcPr>
                </a:tc>
                <a:tc>
                  <a:txBody>
                    <a:bodyPr/>
                    <a:lstStyle/>
                    <a:p>
                      <a:pPr algn="r" fontAlgn="b"/>
                      <a:r>
                        <a:rPr lang="cs-CZ" sz="1400" b="0" i="0" u="none" strike="noStrike">
                          <a:solidFill>
                            <a:srgbClr val="000000"/>
                          </a:solidFill>
                          <a:effectLst/>
                          <a:latin typeface="+mn-lt"/>
                        </a:rPr>
                        <a:t>12,521</a:t>
                      </a:r>
                    </a:p>
                  </a:txBody>
                  <a:tcPr marL="15989" marR="15989" marT="15989" marB="0" anchor="b">
                    <a:lnL>
                      <a:noFill/>
                    </a:lnL>
                    <a:lnR>
                      <a:noFill/>
                    </a:lnR>
                    <a:lnT>
                      <a:noFill/>
                    </a:lnT>
                    <a:lnB>
                      <a:noFill/>
                    </a:lnB>
                  </a:tcPr>
                </a:tc>
                <a:tc>
                  <a:txBody>
                    <a:bodyPr/>
                    <a:lstStyle/>
                    <a:p>
                      <a:pPr algn="r" fontAlgn="b"/>
                      <a:r>
                        <a:rPr lang="fi-FI" sz="1400" b="0" i="0" u="none" strike="noStrike" dirty="0">
                          <a:solidFill>
                            <a:srgbClr val="000000"/>
                          </a:solidFill>
                          <a:effectLst/>
                          <a:latin typeface="+mn-lt"/>
                        </a:rPr>
                        <a:t>2,252</a:t>
                      </a:r>
                    </a:p>
                  </a:txBody>
                  <a:tcPr marL="15989" marR="15989" marT="15989" marB="0" anchor="b">
                    <a:lnL>
                      <a:noFill/>
                    </a:lnL>
                    <a:lnR>
                      <a:noFill/>
                    </a:lnR>
                    <a:lnT>
                      <a:noFill/>
                    </a:lnT>
                    <a:lnB>
                      <a:noFill/>
                    </a:lnB>
                  </a:tcPr>
                </a:tc>
                <a:tc>
                  <a:txBody>
                    <a:bodyPr/>
                    <a:lstStyle/>
                    <a:p>
                      <a:pPr algn="r" fontAlgn="b"/>
                      <a:r>
                        <a:rPr lang="is-IS" sz="1400" b="0" i="0" u="none" strike="noStrike">
                          <a:solidFill>
                            <a:srgbClr val="000000"/>
                          </a:solidFill>
                          <a:effectLst/>
                          <a:latin typeface="+mn-lt"/>
                        </a:rPr>
                        <a:t>25,162</a:t>
                      </a:r>
                    </a:p>
                  </a:txBody>
                  <a:tcPr marL="15989" marR="15989" marT="15989" marB="0" anchor="b">
                    <a:lnL>
                      <a:noFill/>
                    </a:lnL>
                    <a:lnR>
                      <a:noFill/>
                    </a:lnR>
                    <a:lnT>
                      <a:noFill/>
                    </a:lnT>
                    <a:lnB>
                      <a:noFill/>
                    </a:lnB>
                  </a:tcPr>
                </a:tc>
                <a:extLst>
                  <a:ext uri="{0D108BD9-81ED-4DB2-BD59-A6C34878D82A}">
                    <a16:rowId xmlns:a16="http://schemas.microsoft.com/office/drawing/2014/main" xmlns="" val="10004"/>
                  </a:ext>
                </a:extLst>
              </a:tr>
              <a:tr h="412189">
                <a:tc>
                  <a:txBody>
                    <a:bodyPr/>
                    <a:lstStyle/>
                    <a:p>
                      <a:pPr algn="l" fontAlgn="b"/>
                      <a:r>
                        <a:rPr lang="en-US" sz="1400" b="1" i="0" u="none" strike="noStrike" dirty="0">
                          <a:solidFill>
                            <a:srgbClr val="000000"/>
                          </a:solidFill>
                          <a:effectLst/>
                          <a:latin typeface="+mn-lt"/>
                        </a:rPr>
                        <a:t>Georgia</a:t>
                      </a:r>
                    </a:p>
                  </a:txBody>
                  <a:tcPr marL="383731" marR="15989" marT="15989" marB="0" anchor="b">
                    <a:lnL>
                      <a:noFill/>
                    </a:lnL>
                    <a:lnR>
                      <a:noFill/>
                    </a:lnR>
                    <a:lnT>
                      <a:noFill/>
                    </a:lnT>
                    <a:lnB>
                      <a:noFill/>
                    </a:lnB>
                    <a:solidFill>
                      <a:srgbClr val="BDD7EE"/>
                    </a:solidFill>
                  </a:tcPr>
                </a:tc>
                <a:tc>
                  <a:txBody>
                    <a:bodyPr/>
                    <a:lstStyle/>
                    <a:p>
                      <a:pPr algn="r" fontAlgn="b"/>
                      <a:r>
                        <a:rPr lang="is-IS" sz="1400" b="0" i="0" u="none" strike="noStrike" dirty="0">
                          <a:solidFill>
                            <a:srgbClr val="000000"/>
                          </a:solidFill>
                          <a:effectLst/>
                          <a:latin typeface="+mn-lt"/>
                        </a:rPr>
                        <a:t>2,046,068</a:t>
                      </a:r>
                    </a:p>
                  </a:txBody>
                  <a:tcPr marL="15989" marR="15989" marT="15989" marB="0" anchor="b">
                    <a:lnL>
                      <a:noFill/>
                    </a:lnL>
                    <a:lnR>
                      <a:noFill/>
                    </a:lnR>
                    <a:lnT>
                      <a:noFill/>
                    </a:lnT>
                    <a:lnB>
                      <a:noFill/>
                    </a:lnB>
                    <a:solidFill>
                      <a:srgbClr val="BDD7EE"/>
                    </a:solidFill>
                  </a:tcPr>
                </a:tc>
                <a:tc>
                  <a:txBody>
                    <a:bodyPr/>
                    <a:lstStyle/>
                    <a:p>
                      <a:pPr algn="r" fontAlgn="b"/>
                      <a:r>
                        <a:rPr lang="cs-CZ" sz="1400" b="0" i="0" u="none" strike="noStrike">
                          <a:solidFill>
                            <a:srgbClr val="000000"/>
                          </a:solidFill>
                          <a:effectLst/>
                          <a:latin typeface="+mn-lt"/>
                        </a:rPr>
                        <a:t>1,210,757</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53,130</a:t>
                      </a:r>
                    </a:p>
                  </a:txBody>
                  <a:tcPr marL="15989" marR="15989" marT="15989" marB="0" anchor="b">
                    <a:lnL>
                      <a:noFill/>
                    </a:lnL>
                    <a:lnR>
                      <a:noFill/>
                    </a:lnR>
                    <a:lnT>
                      <a:noFill/>
                    </a:lnT>
                    <a:lnB>
                      <a:noFill/>
                    </a:lnB>
                    <a:solidFill>
                      <a:srgbClr val="BDD7EE"/>
                    </a:solidFill>
                  </a:tcPr>
                </a:tc>
                <a:tc>
                  <a:txBody>
                    <a:bodyPr/>
                    <a:lstStyle/>
                    <a:p>
                      <a:pPr algn="r" fontAlgn="b"/>
                      <a:r>
                        <a:rPr lang="fi-FI" sz="1400" b="0" i="0" u="none" strike="noStrike">
                          <a:solidFill>
                            <a:srgbClr val="000000"/>
                          </a:solidFill>
                          <a:effectLst/>
                          <a:latin typeface="+mn-lt"/>
                        </a:rPr>
                        <a:t>570,182</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107,007</a:t>
                      </a:r>
                    </a:p>
                  </a:txBody>
                  <a:tcPr marL="15989" marR="15989" marT="15989" marB="0" anchor="b">
                    <a:lnL>
                      <a:noFill/>
                    </a:lnL>
                    <a:lnR>
                      <a:noFill/>
                    </a:lnR>
                    <a:lnT>
                      <a:noFill/>
                    </a:lnT>
                    <a:lnB>
                      <a:noFill/>
                    </a:lnB>
                    <a:solidFill>
                      <a:srgbClr val="BDD7EE"/>
                    </a:solidFill>
                  </a:tcPr>
                </a:tc>
                <a:tc>
                  <a:txBody>
                    <a:bodyPr/>
                    <a:lstStyle/>
                    <a:p>
                      <a:pPr algn="r" fontAlgn="b"/>
                      <a:r>
                        <a:rPr lang="fi-FI" sz="1400" b="0" i="0" u="none" strike="noStrike" dirty="0">
                          <a:solidFill>
                            <a:srgbClr val="000000"/>
                          </a:solidFill>
                          <a:effectLst/>
                          <a:latin typeface="+mn-lt"/>
                        </a:rPr>
                        <a:t>81,742</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23,250</a:t>
                      </a:r>
                    </a:p>
                  </a:txBody>
                  <a:tcPr marL="15989" marR="15989" marT="15989" marB="0" anchor="b">
                    <a:lnL>
                      <a:noFill/>
                    </a:lnL>
                    <a:lnR>
                      <a:noFill/>
                    </a:lnR>
                    <a:lnT>
                      <a:noFill/>
                    </a:lnT>
                    <a:lnB>
                      <a:noFill/>
                    </a:lnB>
                    <a:solidFill>
                      <a:srgbClr val="BDD7EE"/>
                    </a:solidFill>
                  </a:tcPr>
                </a:tc>
                <a:extLst>
                  <a:ext uri="{0D108BD9-81ED-4DB2-BD59-A6C34878D82A}">
                    <a16:rowId xmlns:a16="http://schemas.microsoft.com/office/drawing/2014/main" xmlns="" val="10005"/>
                  </a:ext>
                </a:extLst>
              </a:tr>
              <a:tr h="412189">
                <a:tc>
                  <a:txBody>
                    <a:bodyPr/>
                    <a:lstStyle/>
                    <a:p>
                      <a:pPr algn="l" fontAlgn="b"/>
                      <a:r>
                        <a:rPr lang="en-US" sz="1400" b="1" i="0" u="none" strike="noStrike" dirty="0">
                          <a:solidFill>
                            <a:srgbClr val="000000"/>
                          </a:solidFill>
                          <a:effectLst/>
                          <a:latin typeface="+mn-lt"/>
                        </a:rPr>
                        <a:t>Kentucky</a:t>
                      </a:r>
                    </a:p>
                  </a:txBody>
                  <a:tcPr marL="383731" marR="15989" marT="15989" marB="0" anchor="b">
                    <a:lnL>
                      <a:noFill/>
                    </a:lnL>
                    <a:lnR>
                      <a:noFill/>
                    </a:lnR>
                    <a:lnT>
                      <a:noFill/>
                    </a:lnT>
                    <a:lnB>
                      <a:noFill/>
                    </a:lnB>
                  </a:tcPr>
                </a:tc>
                <a:tc>
                  <a:txBody>
                    <a:bodyPr/>
                    <a:lstStyle/>
                    <a:p>
                      <a:pPr algn="r" fontAlgn="b"/>
                      <a:r>
                        <a:rPr lang="fi-FI" sz="1400" b="0" i="0" u="none" strike="noStrike">
                          <a:solidFill>
                            <a:srgbClr val="000000"/>
                          </a:solidFill>
                          <a:effectLst/>
                          <a:latin typeface="+mn-lt"/>
                        </a:rPr>
                        <a:t>532,991</a:t>
                      </a:r>
                    </a:p>
                  </a:txBody>
                  <a:tcPr marL="15989" marR="15989" marT="15989" marB="0" anchor="b">
                    <a:lnL>
                      <a:noFill/>
                    </a:lnL>
                    <a:lnR>
                      <a:noFill/>
                    </a:lnR>
                    <a:lnT>
                      <a:noFill/>
                    </a:lnT>
                    <a:lnB>
                      <a:noFill/>
                    </a:lnB>
                  </a:tcPr>
                </a:tc>
                <a:tc>
                  <a:txBody>
                    <a:bodyPr/>
                    <a:lstStyle/>
                    <a:p>
                      <a:pPr algn="r" fontAlgn="b"/>
                      <a:r>
                        <a:rPr lang="is-IS" sz="1400" b="0" i="0" u="none" strike="noStrike">
                          <a:solidFill>
                            <a:srgbClr val="000000"/>
                          </a:solidFill>
                          <a:effectLst/>
                          <a:latin typeface="+mn-lt"/>
                        </a:rPr>
                        <a:t>227,125</a:t>
                      </a:r>
                    </a:p>
                  </a:txBody>
                  <a:tcPr marL="15989" marR="15989" marT="15989" marB="0" anchor="b">
                    <a:lnL>
                      <a:noFill/>
                    </a:lnL>
                    <a:lnR>
                      <a:noFill/>
                    </a:lnR>
                    <a:lnT>
                      <a:noFill/>
                    </a:lnT>
                    <a:lnB>
                      <a:noFill/>
                    </a:lnB>
                  </a:tcPr>
                </a:tc>
                <a:tc>
                  <a:txBody>
                    <a:bodyPr/>
                    <a:lstStyle/>
                    <a:p>
                      <a:pPr algn="r" fontAlgn="b"/>
                      <a:r>
                        <a:rPr lang="cs-CZ" sz="1400" b="0" i="0" u="none" strike="noStrike">
                          <a:solidFill>
                            <a:srgbClr val="000000"/>
                          </a:solidFill>
                          <a:effectLst/>
                          <a:latin typeface="+mn-lt"/>
                        </a:rPr>
                        <a:t>58,830</a:t>
                      </a:r>
                    </a:p>
                  </a:txBody>
                  <a:tcPr marL="15989" marR="15989" marT="15989" marB="0" anchor="b">
                    <a:lnL>
                      <a:noFill/>
                    </a:lnL>
                    <a:lnR>
                      <a:noFill/>
                    </a:lnR>
                    <a:lnT>
                      <a:noFill/>
                    </a:lnT>
                    <a:lnB>
                      <a:noFill/>
                    </a:lnB>
                  </a:tcPr>
                </a:tc>
                <a:tc>
                  <a:txBody>
                    <a:bodyPr/>
                    <a:lstStyle/>
                    <a:p>
                      <a:pPr algn="r" fontAlgn="b"/>
                      <a:r>
                        <a:rPr lang="uk-UA" sz="1400" b="0" i="0" u="none" strike="noStrike">
                          <a:solidFill>
                            <a:srgbClr val="000000"/>
                          </a:solidFill>
                          <a:effectLst/>
                          <a:latin typeface="+mn-lt"/>
                        </a:rPr>
                        <a:t>177,031</a:t>
                      </a:r>
                    </a:p>
                  </a:txBody>
                  <a:tcPr marL="15989" marR="15989" marT="15989" marB="0" anchor="b">
                    <a:lnL>
                      <a:noFill/>
                    </a:lnL>
                    <a:lnR>
                      <a:noFill/>
                    </a:lnR>
                    <a:lnT>
                      <a:noFill/>
                    </a:lnT>
                    <a:lnB>
                      <a:noFill/>
                    </a:lnB>
                  </a:tcPr>
                </a:tc>
                <a:tc>
                  <a:txBody>
                    <a:bodyPr/>
                    <a:lstStyle/>
                    <a:p>
                      <a:pPr algn="r" fontAlgn="b"/>
                      <a:r>
                        <a:rPr lang="is-IS" sz="1400" b="0" i="0" u="none" strike="noStrike">
                          <a:solidFill>
                            <a:srgbClr val="000000"/>
                          </a:solidFill>
                          <a:effectLst/>
                          <a:latin typeface="+mn-lt"/>
                        </a:rPr>
                        <a:t>16,054</a:t>
                      </a:r>
                    </a:p>
                  </a:txBody>
                  <a:tcPr marL="15989" marR="15989" marT="15989" marB="0" anchor="b">
                    <a:lnL>
                      <a:noFill/>
                    </a:lnL>
                    <a:lnR>
                      <a:noFill/>
                    </a:lnR>
                    <a:lnT>
                      <a:noFill/>
                    </a:lnT>
                    <a:lnB>
                      <a:noFill/>
                    </a:lnB>
                  </a:tcPr>
                </a:tc>
                <a:tc>
                  <a:txBody>
                    <a:bodyPr/>
                    <a:lstStyle/>
                    <a:p>
                      <a:pPr algn="r" fontAlgn="b"/>
                      <a:r>
                        <a:rPr lang="fi-FI" sz="1400" b="0" i="0" u="none" strike="noStrike" dirty="0">
                          <a:solidFill>
                            <a:srgbClr val="000000"/>
                          </a:solidFill>
                          <a:effectLst/>
                          <a:latin typeface="+mn-lt"/>
                        </a:rPr>
                        <a:t>22,964</a:t>
                      </a:r>
                    </a:p>
                  </a:txBody>
                  <a:tcPr marL="15989" marR="15989" marT="15989" marB="0" anchor="b">
                    <a:lnL>
                      <a:noFill/>
                    </a:lnL>
                    <a:lnR>
                      <a:noFill/>
                    </a:lnR>
                    <a:lnT>
                      <a:noFill/>
                    </a:lnT>
                    <a:lnB>
                      <a:noFill/>
                    </a:lnB>
                  </a:tcPr>
                </a:tc>
                <a:tc>
                  <a:txBody>
                    <a:bodyPr/>
                    <a:lstStyle/>
                    <a:p>
                      <a:pPr algn="r" fontAlgn="b"/>
                      <a:r>
                        <a:rPr lang="fi-FI" sz="1400" b="0" i="0" u="none" strike="noStrike">
                          <a:solidFill>
                            <a:srgbClr val="000000"/>
                          </a:solidFill>
                          <a:effectLst/>
                          <a:latin typeface="+mn-lt"/>
                        </a:rPr>
                        <a:t>30,987</a:t>
                      </a:r>
                    </a:p>
                  </a:txBody>
                  <a:tcPr marL="15989" marR="15989" marT="15989" marB="0" anchor="b">
                    <a:lnL>
                      <a:noFill/>
                    </a:lnL>
                    <a:lnR>
                      <a:noFill/>
                    </a:lnR>
                    <a:lnT>
                      <a:noFill/>
                    </a:lnT>
                    <a:lnB>
                      <a:noFill/>
                    </a:lnB>
                  </a:tcPr>
                </a:tc>
                <a:extLst>
                  <a:ext uri="{0D108BD9-81ED-4DB2-BD59-A6C34878D82A}">
                    <a16:rowId xmlns:a16="http://schemas.microsoft.com/office/drawing/2014/main" xmlns="" val="10006"/>
                  </a:ext>
                </a:extLst>
              </a:tr>
              <a:tr h="412189">
                <a:tc>
                  <a:txBody>
                    <a:bodyPr/>
                    <a:lstStyle/>
                    <a:p>
                      <a:pPr algn="l" fontAlgn="b"/>
                      <a:r>
                        <a:rPr lang="en-US" sz="1400" b="1" i="0" u="none" strike="noStrike" dirty="0">
                          <a:solidFill>
                            <a:srgbClr val="000000"/>
                          </a:solidFill>
                          <a:effectLst/>
                          <a:latin typeface="+mn-lt"/>
                        </a:rPr>
                        <a:t>Mississippi</a:t>
                      </a:r>
                    </a:p>
                  </a:txBody>
                  <a:tcPr marL="383731"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408,232</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194,209</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92,269</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90,166</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22,370</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7,682</a:t>
                      </a:r>
                    </a:p>
                  </a:txBody>
                  <a:tcPr marL="15989" marR="15989" marT="15989" marB="0" anchor="b">
                    <a:lnL>
                      <a:noFill/>
                    </a:lnL>
                    <a:lnR>
                      <a:noFill/>
                    </a:lnR>
                    <a:lnT>
                      <a:noFill/>
                    </a:lnT>
                    <a:lnB>
                      <a:noFill/>
                    </a:lnB>
                    <a:solidFill>
                      <a:srgbClr val="BDD7EE"/>
                    </a:solidFill>
                  </a:tcPr>
                </a:tc>
                <a:tc>
                  <a:txBody>
                    <a:bodyPr/>
                    <a:lstStyle/>
                    <a:p>
                      <a:pPr algn="r" fontAlgn="b"/>
                      <a:r>
                        <a:rPr lang="cs-CZ" sz="1400" b="0" i="0" u="none" strike="noStrike" dirty="0">
                          <a:solidFill>
                            <a:srgbClr val="000000"/>
                          </a:solidFill>
                          <a:effectLst/>
                          <a:latin typeface="+mn-lt"/>
                        </a:rPr>
                        <a:t>1,536</a:t>
                      </a:r>
                    </a:p>
                  </a:txBody>
                  <a:tcPr marL="15989" marR="15989" marT="15989" marB="0" anchor="b">
                    <a:lnL>
                      <a:noFill/>
                    </a:lnL>
                    <a:lnR>
                      <a:noFill/>
                    </a:lnR>
                    <a:lnT>
                      <a:noFill/>
                    </a:lnT>
                    <a:lnB>
                      <a:noFill/>
                    </a:lnB>
                    <a:solidFill>
                      <a:srgbClr val="BDD7EE"/>
                    </a:solidFill>
                  </a:tcPr>
                </a:tc>
                <a:extLst>
                  <a:ext uri="{0D108BD9-81ED-4DB2-BD59-A6C34878D82A}">
                    <a16:rowId xmlns:a16="http://schemas.microsoft.com/office/drawing/2014/main" xmlns="" val="10007"/>
                  </a:ext>
                </a:extLst>
              </a:tr>
              <a:tr h="412189">
                <a:tc>
                  <a:txBody>
                    <a:bodyPr/>
                    <a:lstStyle/>
                    <a:p>
                      <a:pPr algn="l" fontAlgn="b"/>
                      <a:r>
                        <a:rPr lang="en-US" sz="1400" b="1" i="0" u="none" strike="noStrike" dirty="0">
                          <a:solidFill>
                            <a:srgbClr val="000000"/>
                          </a:solidFill>
                          <a:effectLst/>
                          <a:latin typeface="+mn-lt"/>
                        </a:rPr>
                        <a:t>North Carolina</a:t>
                      </a:r>
                    </a:p>
                  </a:txBody>
                  <a:tcPr marL="383731" marR="15989" marT="15989" marB="0" anchor="b">
                    <a:lnL>
                      <a:noFill/>
                    </a:lnL>
                    <a:lnR>
                      <a:noFill/>
                    </a:lnR>
                    <a:lnT>
                      <a:noFill/>
                    </a:lnT>
                    <a:lnB>
                      <a:noFill/>
                    </a:lnB>
                  </a:tcPr>
                </a:tc>
                <a:tc>
                  <a:txBody>
                    <a:bodyPr/>
                    <a:lstStyle/>
                    <a:p>
                      <a:pPr algn="r" fontAlgn="b"/>
                      <a:r>
                        <a:rPr lang="uk-UA" sz="1400" b="0" i="0" u="none" strike="noStrike">
                          <a:solidFill>
                            <a:srgbClr val="000000"/>
                          </a:solidFill>
                          <a:effectLst/>
                          <a:latin typeface="+mn-lt"/>
                        </a:rPr>
                        <a:t>2,815,343</a:t>
                      </a:r>
                    </a:p>
                  </a:txBody>
                  <a:tcPr marL="15989" marR="15989" marT="15989" marB="0" anchor="b">
                    <a:lnL>
                      <a:noFill/>
                    </a:lnL>
                    <a:lnR>
                      <a:noFill/>
                    </a:lnR>
                    <a:lnT>
                      <a:noFill/>
                    </a:lnT>
                    <a:lnB>
                      <a:noFill/>
                    </a:lnB>
                  </a:tcPr>
                </a:tc>
                <a:tc>
                  <a:txBody>
                    <a:bodyPr/>
                    <a:lstStyle/>
                    <a:p>
                      <a:pPr algn="r" fontAlgn="b"/>
                      <a:r>
                        <a:rPr lang="fi-FI" sz="1400" b="0" i="0" u="none" strike="noStrike">
                          <a:solidFill>
                            <a:srgbClr val="000000"/>
                          </a:solidFill>
                          <a:effectLst/>
                          <a:latin typeface="+mn-lt"/>
                        </a:rPr>
                        <a:t>1,600,445</a:t>
                      </a:r>
                    </a:p>
                  </a:txBody>
                  <a:tcPr marL="15989" marR="15989" marT="15989" marB="0" anchor="b">
                    <a:lnL>
                      <a:noFill/>
                    </a:lnL>
                    <a:lnR>
                      <a:noFill/>
                    </a:lnR>
                    <a:lnT>
                      <a:noFill/>
                    </a:lnT>
                    <a:lnB>
                      <a:noFill/>
                    </a:lnB>
                  </a:tcPr>
                </a:tc>
                <a:tc>
                  <a:txBody>
                    <a:bodyPr/>
                    <a:lstStyle/>
                    <a:p>
                      <a:pPr algn="r" fontAlgn="b"/>
                      <a:r>
                        <a:rPr lang="uk-UA" sz="1400" b="0" i="0" u="none" strike="noStrike">
                          <a:solidFill>
                            <a:srgbClr val="000000"/>
                          </a:solidFill>
                          <a:effectLst/>
                          <a:latin typeface="+mn-lt"/>
                        </a:rPr>
                        <a:t>147,577</a:t>
                      </a:r>
                    </a:p>
                  </a:txBody>
                  <a:tcPr marL="15989" marR="15989" marT="15989" marB="0" anchor="b">
                    <a:lnL>
                      <a:noFill/>
                    </a:lnL>
                    <a:lnR>
                      <a:noFill/>
                    </a:lnR>
                    <a:lnT>
                      <a:noFill/>
                    </a:lnT>
                    <a:lnB>
                      <a:noFill/>
                    </a:lnB>
                  </a:tcPr>
                </a:tc>
                <a:tc>
                  <a:txBody>
                    <a:bodyPr/>
                    <a:lstStyle/>
                    <a:p>
                      <a:pPr algn="r" fontAlgn="b"/>
                      <a:r>
                        <a:rPr lang="is-IS" sz="1400" b="0" i="0" u="none" strike="noStrike">
                          <a:solidFill>
                            <a:srgbClr val="000000"/>
                          </a:solidFill>
                          <a:effectLst/>
                          <a:latin typeface="+mn-lt"/>
                        </a:rPr>
                        <a:t>540,057</a:t>
                      </a:r>
                    </a:p>
                  </a:txBody>
                  <a:tcPr marL="15989" marR="15989" marT="15989" marB="0" anchor="b">
                    <a:lnL>
                      <a:noFill/>
                    </a:lnL>
                    <a:lnR>
                      <a:noFill/>
                    </a:lnR>
                    <a:lnT>
                      <a:noFill/>
                    </a:lnT>
                    <a:lnB>
                      <a:noFill/>
                    </a:lnB>
                  </a:tcPr>
                </a:tc>
                <a:tc>
                  <a:txBody>
                    <a:bodyPr/>
                    <a:lstStyle/>
                    <a:p>
                      <a:pPr algn="r" fontAlgn="b"/>
                      <a:r>
                        <a:rPr lang="is-IS" sz="1400" b="0" i="0" u="none" strike="noStrike">
                          <a:solidFill>
                            <a:srgbClr val="000000"/>
                          </a:solidFill>
                          <a:effectLst/>
                          <a:latin typeface="+mn-lt"/>
                        </a:rPr>
                        <a:t>337,324</a:t>
                      </a:r>
                    </a:p>
                  </a:txBody>
                  <a:tcPr marL="15989" marR="15989" marT="15989" marB="0" anchor="b">
                    <a:lnL>
                      <a:noFill/>
                    </a:lnL>
                    <a:lnR>
                      <a:noFill/>
                    </a:lnR>
                    <a:lnT>
                      <a:noFill/>
                    </a:lnT>
                    <a:lnB>
                      <a:noFill/>
                    </a:lnB>
                  </a:tcPr>
                </a:tc>
                <a:tc>
                  <a:txBody>
                    <a:bodyPr/>
                    <a:lstStyle/>
                    <a:p>
                      <a:pPr algn="r" fontAlgn="b"/>
                      <a:r>
                        <a:rPr lang="en-US" sz="1400" b="0" i="0" u="none" strike="noStrike">
                          <a:solidFill>
                            <a:srgbClr val="000000"/>
                          </a:solidFill>
                          <a:effectLst/>
                          <a:latin typeface="+mn-lt"/>
                        </a:rPr>
                        <a:t>152,002</a:t>
                      </a:r>
                    </a:p>
                  </a:txBody>
                  <a:tcPr marL="15989" marR="15989" marT="15989" marB="0" anchor="b">
                    <a:lnL>
                      <a:noFill/>
                    </a:lnL>
                    <a:lnR>
                      <a:noFill/>
                    </a:lnR>
                    <a:lnT>
                      <a:noFill/>
                    </a:lnT>
                    <a:lnB>
                      <a:noFill/>
                    </a:lnB>
                  </a:tcPr>
                </a:tc>
                <a:tc>
                  <a:txBody>
                    <a:bodyPr/>
                    <a:lstStyle/>
                    <a:p>
                      <a:pPr algn="r" fontAlgn="b"/>
                      <a:r>
                        <a:rPr lang="fi-FI" sz="1400" b="0" i="0" u="none" strike="noStrike" dirty="0">
                          <a:solidFill>
                            <a:srgbClr val="000000"/>
                          </a:solidFill>
                          <a:effectLst/>
                          <a:latin typeface="+mn-lt"/>
                        </a:rPr>
                        <a:t>37,938</a:t>
                      </a:r>
                    </a:p>
                  </a:txBody>
                  <a:tcPr marL="15989" marR="15989" marT="15989" marB="0" anchor="b">
                    <a:lnL>
                      <a:noFill/>
                    </a:lnL>
                    <a:lnR>
                      <a:noFill/>
                    </a:lnR>
                    <a:lnT>
                      <a:noFill/>
                    </a:lnT>
                    <a:lnB>
                      <a:noFill/>
                    </a:lnB>
                  </a:tcPr>
                </a:tc>
                <a:extLst>
                  <a:ext uri="{0D108BD9-81ED-4DB2-BD59-A6C34878D82A}">
                    <a16:rowId xmlns:a16="http://schemas.microsoft.com/office/drawing/2014/main" xmlns="" val="10008"/>
                  </a:ext>
                </a:extLst>
              </a:tr>
              <a:tr h="412189">
                <a:tc>
                  <a:txBody>
                    <a:bodyPr/>
                    <a:lstStyle/>
                    <a:p>
                      <a:pPr algn="l" fontAlgn="b"/>
                      <a:r>
                        <a:rPr lang="en-US" sz="1400" b="1" i="0" u="none" strike="noStrike" dirty="0">
                          <a:solidFill>
                            <a:srgbClr val="000000"/>
                          </a:solidFill>
                          <a:effectLst/>
                          <a:highlight>
                            <a:srgbClr val="FFFF00"/>
                          </a:highlight>
                          <a:latin typeface="+mn-lt"/>
                        </a:rPr>
                        <a:t>Tennessee</a:t>
                      </a:r>
                    </a:p>
                  </a:txBody>
                  <a:tcPr marL="383731" marR="15989" marT="15989" marB="0" anchor="b">
                    <a:lnL>
                      <a:noFill/>
                    </a:lnL>
                    <a:lnR>
                      <a:noFill/>
                    </a:lnR>
                    <a:lnT>
                      <a:noFill/>
                    </a:lnT>
                    <a:lnB>
                      <a:noFill/>
                    </a:lnB>
                    <a:solidFill>
                      <a:srgbClr val="BDD7EE"/>
                    </a:solidFill>
                  </a:tcPr>
                </a:tc>
                <a:tc>
                  <a:txBody>
                    <a:bodyPr/>
                    <a:lstStyle/>
                    <a:p>
                      <a:pPr algn="r" fontAlgn="b"/>
                      <a:r>
                        <a:rPr lang="fi-FI" sz="1400" b="0" i="0" u="none" strike="noStrike">
                          <a:solidFill>
                            <a:srgbClr val="000000"/>
                          </a:solidFill>
                          <a:effectLst/>
                          <a:latin typeface="+mn-lt"/>
                        </a:rPr>
                        <a:t>1,075,972</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626,143</a:t>
                      </a:r>
                    </a:p>
                  </a:txBody>
                  <a:tcPr marL="15989" marR="15989" marT="15989" marB="0" anchor="b">
                    <a:lnL>
                      <a:noFill/>
                    </a:lnL>
                    <a:lnR>
                      <a:noFill/>
                    </a:lnR>
                    <a:lnT>
                      <a:noFill/>
                    </a:lnT>
                    <a:lnB>
                      <a:noFill/>
                    </a:lnB>
                    <a:solidFill>
                      <a:srgbClr val="BDD7EE"/>
                    </a:solidFill>
                  </a:tcPr>
                </a:tc>
                <a:tc>
                  <a:txBody>
                    <a:bodyPr/>
                    <a:lstStyle/>
                    <a:p>
                      <a:pPr algn="r" fontAlgn="b"/>
                      <a:r>
                        <a:rPr lang="fi-FI" sz="1400" b="0" i="0" u="none" strike="noStrike" dirty="0">
                          <a:solidFill>
                            <a:srgbClr val="000000"/>
                          </a:solidFill>
                          <a:effectLst/>
                          <a:highlight>
                            <a:srgbClr val="FFFF00"/>
                          </a:highlight>
                          <a:latin typeface="+mn-lt"/>
                        </a:rPr>
                        <a:t>31,129</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dirty="0">
                          <a:solidFill>
                            <a:srgbClr val="000000"/>
                          </a:solidFill>
                          <a:effectLst/>
                          <a:latin typeface="+mn-lt"/>
                        </a:rPr>
                        <a:t>315,223</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52,200</a:t>
                      </a:r>
                    </a:p>
                  </a:txBody>
                  <a:tcPr marL="15989" marR="15989" marT="15989" marB="0" anchor="b">
                    <a:lnL>
                      <a:noFill/>
                    </a:lnL>
                    <a:lnR>
                      <a:noFill/>
                    </a:lnR>
                    <a:lnT>
                      <a:noFill/>
                    </a:lnT>
                    <a:lnB>
                      <a:noFill/>
                    </a:lnB>
                    <a:solidFill>
                      <a:srgbClr val="BDD7EE"/>
                    </a:solidFill>
                  </a:tcPr>
                </a:tc>
                <a:tc>
                  <a:txBody>
                    <a:bodyPr/>
                    <a:lstStyle/>
                    <a:p>
                      <a:pPr algn="r" fontAlgn="b"/>
                      <a:r>
                        <a:rPr lang="is-IS" sz="1400" b="0" i="0" u="none" strike="noStrike">
                          <a:solidFill>
                            <a:srgbClr val="000000"/>
                          </a:solidFill>
                          <a:effectLst/>
                          <a:latin typeface="+mn-lt"/>
                        </a:rPr>
                        <a:t>38,807</a:t>
                      </a:r>
                    </a:p>
                  </a:txBody>
                  <a:tcPr marL="15989" marR="15989" marT="15989" marB="0" anchor="b">
                    <a:lnL>
                      <a:noFill/>
                    </a:lnL>
                    <a:lnR>
                      <a:noFill/>
                    </a:lnR>
                    <a:lnT>
                      <a:noFill/>
                    </a:lnT>
                    <a:lnB>
                      <a:noFill/>
                    </a:lnB>
                    <a:solidFill>
                      <a:srgbClr val="BDD7EE"/>
                    </a:solidFill>
                  </a:tcPr>
                </a:tc>
                <a:tc>
                  <a:txBody>
                    <a:bodyPr/>
                    <a:lstStyle/>
                    <a:p>
                      <a:pPr algn="r" fontAlgn="b"/>
                      <a:r>
                        <a:rPr lang="fi-FI" sz="1400" b="0" i="0" u="none" strike="noStrike" dirty="0">
                          <a:solidFill>
                            <a:srgbClr val="000000"/>
                          </a:solidFill>
                          <a:effectLst/>
                          <a:latin typeface="+mn-lt"/>
                        </a:rPr>
                        <a:t>12,470</a:t>
                      </a:r>
                    </a:p>
                  </a:txBody>
                  <a:tcPr marL="15989" marR="15989" marT="15989" marB="0" anchor="b">
                    <a:lnL>
                      <a:noFill/>
                    </a:lnL>
                    <a:lnR>
                      <a:noFill/>
                    </a:lnR>
                    <a:lnT>
                      <a:noFill/>
                    </a:lnT>
                    <a:lnB>
                      <a:noFill/>
                    </a:lnB>
                    <a:solidFill>
                      <a:srgbClr val="BDD7EE"/>
                    </a:solidFill>
                  </a:tcPr>
                </a:tc>
                <a:extLst>
                  <a:ext uri="{0D108BD9-81ED-4DB2-BD59-A6C34878D82A}">
                    <a16:rowId xmlns:a16="http://schemas.microsoft.com/office/drawing/2014/main" xmlns="" val="10009"/>
                  </a:ext>
                </a:extLst>
              </a:tr>
            </a:tbl>
          </a:graphicData>
        </a:graphic>
      </p:graphicFrame>
      <p:sp>
        <p:nvSpPr>
          <p:cNvPr id="5" name="TextBox 4"/>
          <p:cNvSpPr txBox="1"/>
          <p:nvPr/>
        </p:nvSpPr>
        <p:spPr>
          <a:xfrm>
            <a:off x="0" y="6607629"/>
            <a:ext cx="4568879" cy="246221"/>
          </a:xfrm>
          <a:prstGeom prst="rect">
            <a:avLst/>
          </a:prstGeom>
          <a:noFill/>
        </p:spPr>
        <p:txBody>
          <a:bodyPr wrap="none" rtlCol="0">
            <a:spAutoFit/>
          </a:bodyPr>
          <a:lstStyle/>
          <a:p>
            <a:r>
              <a:rPr lang="en-US" sz="1000" dirty="0"/>
              <a:t>Source: Higher Education Research and Development Survey Fiscal Year 2015, NCES </a:t>
            </a:r>
          </a:p>
        </p:txBody>
      </p:sp>
      <p:sp>
        <p:nvSpPr>
          <p:cNvPr id="6" name="Slide Number Placeholder 3"/>
          <p:cNvSpPr>
            <a:spLocks noGrp="1"/>
          </p:cNvSpPr>
          <p:nvPr>
            <p:ph type="sldNum" sz="quarter" idx="12"/>
          </p:nvPr>
        </p:nvSpPr>
        <p:spPr>
          <a:xfrm>
            <a:off x="6553200" y="6402844"/>
            <a:ext cx="2133600" cy="365125"/>
          </a:xfrm>
        </p:spPr>
        <p:txBody>
          <a:bodyPr/>
          <a:lstStyle/>
          <a:p>
            <a:fld id="{93DE4C56-6936-714E-A1C4-7F41CA6D0DFB}" type="slidenum">
              <a:rPr lang="en-US" smtClean="0"/>
              <a:t>13</a:t>
            </a:fld>
            <a:endParaRPr lang="en-US" dirty="0"/>
          </a:p>
        </p:txBody>
      </p:sp>
    </p:spTree>
    <p:extLst>
      <p:ext uri="{BB962C8B-B14F-4D97-AF65-F5344CB8AC3E}">
        <p14:creationId xmlns:p14="http://schemas.microsoft.com/office/powerpoint/2010/main" val="736251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b="1" i="0" dirty="0">
                <a:solidFill>
                  <a:srgbClr val="000000"/>
                </a:solidFill>
                <a:latin typeface="+mn-lt"/>
                <a:ea typeface="Lucida Grande"/>
                <a:cs typeface="Lucida Grande"/>
              </a:rPr>
              <a:t>Higher Education R&amp;D Expenditures, by State FY 2015, 2006 – 2015</a:t>
            </a:r>
            <a:endParaRPr lang="en-US" b="1" dirty="0">
              <a:latin typeface="+mn-lt"/>
            </a:endParaRPr>
          </a:p>
        </p:txBody>
      </p:sp>
      <p:graphicFrame>
        <p:nvGraphicFramePr>
          <p:cNvPr id="6" name="Chart 5"/>
          <p:cNvGraphicFramePr/>
          <p:nvPr>
            <p:extLst>
              <p:ext uri="{D42A27DB-BD31-4B8C-83A1-F6EECF244321}">
                <p14:modId xmlns:p14="http://schemas.microsoft.com/office/powerpoint/2010/main" val="3973533868"/>
              </p:ext>
            </p:extLst>
          </p:nvPr>
        </p:nvGraphicFramePr>
        <p:xfrm>
          <a:off x="0" y="1181345"/>
          <a:ext cx="9144000" cy="2637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extLst>
              <p:ext uri="{D42A27DB-BD31-4B8C-83A1-F6EECF244321}">
                <p14:modId xmlns:p14="http://schemas.microsoft.com/office/powerpoint/2010/main" val="1117163804"/>
              </p:ext>
            </p:extLst>
          </p:nvPr>
        </p:nvGraphicFramePr>
        <p:xfrm>
          <a:off x="0" y="3856719"/>
          <a:ext cx="9144000" cy="2734978"/>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0" y="6607629"/>
            <a:ext cx="4568879" cy="523220"/>
          </a:xfrm>
          <a:prstGeom prst="rect">
            <a:avLst/>
          </a:prstGeom>
          <a:noFill/>
        </p:spPr>
        <p:txBody>
          <a:bodyPr wrap="none" rtlCol="0">
            <a:spAutoFit/>
          </a:bodyPr>
          <a:lstStyle/>
          <a:p>
            <a:r>
              <a:rPr lang="en-US" sz="1000" dirty="0"/>
              <a:t>Source: Higher Education Research and Development Survey Fiscal Year 2015, NCES </a:t>
            </a:r>
          </a:p>
          <a:p>
            <a:endParaRPr lang="en-US" dirty="0"/>
          </a:p>
        </p:txBody>
      </p:sp>
      <p:sp>
        <p:nvSpPr>
          <p:cNvPr id="9" name="Slide Number Placeholder 3"/>
          <p:cNvSpPr>
            <a:spLocks noGrp="1"/>
          </p:cNvSpPr>
          <p:nvPr>
            <p:ph type="sldNum" sz="quarter" idx="12"/>
          </p:nvPr>
        </p:nvSpPr>
        <p:spPr>
          <a:xfrm>
            <a:off x="6553200" y="6433840"/>
            <a:ext cx="2133600" cy="365125"/>
          </a:xfrm>
        </p:spPr>
        <p:txBody>
          <a:bodyPr/>
          <a:lstStyle/>
          <a:p>
            <a:fld id="{93DE4C56-6936-714E-A1C4-7F41CA6D0DFB}" type="slidenum">
              <a:rPr lang="en-US" smtClean="0"/>
              <a:t>14</a:t>
            </a:fld>
            <a:endParaRPr lang="en-US" dirty="0"/>
          </a:p>
        </p:txBody>
      </p:sp>
    </p:spTree>
    <p:extLst>
      <p:ext uri="{BB962C8B-B14F-4D97-AF65-F5344CB8AC3E}">
        <p14:creationId xmlns:p14="http://schemas.microsoft.com/office/powerpoint/2010/main" val="3125958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0000"/>
                </a:solidFill>
                <a:latin typeface="+mn-lt"/>
                <a:ea typeface="Lucida Grande"/>
                <a:cs typeface="Lucida Grande"/>
              </a:rPr>
              <a:t>Higher Education R&amp;D Expenditures, by State FY 2015, 2006 – 2015</a:t>
            </a:r>
            <a:endParaRPr lang="en-US" dirty="0">
              <a:latin typeface="+mn-lt"/>
            </a:endParaRPr>
          </a:p>
        </p:txBody>
      </p:sp>
      <p:sp>
        <p:nvSpPr>
          <p:cNvPr id="3" name="Content Placeholder 2"/>
          <p:cNvSpPr>
            <a:spLocks noGrp="1"/>
          </p:cNvSpPr>
          <p:nvPr>
            <p:ph idx="1"/>
          </p:nvPr>
        </p:nvSpPr>
        <p:spPr/>
        <p:txBody>
          <a:bodyPr/>
          <a:lstStyle/>
          <a:p>
            <a:r>
              <a:rPr lang="en-US" dirty="0"/>
              <a:t>States like Arkansas and Alabama are rapidly increasing their expenditures on R&amp;D.</a:t>
            </a:r>
          </a:p>
          <a:p>
            <a:r>
              <a:rPr lang="en-US" dirty="0"/>
              <a:t>Tennessee needs to increase its expenditures on Higher Education R&amp;D to remain competitive. </a:t>
            </a:r>
          </a:p>
          <a:p>
            <a:r>
              <a:rPr lang="en-US" dirty="0"/>
              <a:t>Graduate students are the backbone of R&amp;D projects in Tennessee Universities.</a:t>
            </a:r>
          </a:p>
        </p:txBody>
      </p:sp>
      <p:sp>
        <p:nvSpPr>
          <p:cNvPr id="5" name="Slide Number Placeholder 3"/>
          <p:cNvSpPr>
            <a:spLocks noGrp="1"/>
          </p:cNvSpPr>
          <p:nvPr>
            <p:ph type="sldNum" sz="quarter" idx="12"/>
          </p:nvPr>
        </p:nvSpPr>
        <p:spPr>
          <a:xfrm>
            <a:off x="6553200" y="6464836"/>
            <a:ext cx="2133600" cy="365125"/>
          </a:xfrm>
        </p:spPr>
        <p:txBody>
          <a:bodyPr/>
          <a:lstStyle/>
          <a:p>
            <a:fld id="{93DE4C56-6936-714E-A1C4-7F41CA6D0DFB}" type="slidenum">
              <a:rPr lang="en-US" smtClean="0"/>
              <a:t>15</a:t>
            </a:fld>
            <a:endParaRPr lang="en-US" dirty="0"/>
          </a:p>
        </p:txBody>
      </p:sp>
      <p:pic>
        <p:nvPicPr>
          <p:cNvPr id="6" name="Picture 5"/>
          <p:cNvPicPr>
            <a:picLocks noChangeAspect="1"/>
          </p:cNvPicPr>
          <p:nvPr/>
        </p:nvPicPr>
        <p:blipFill>
          <a:blip r:embed="rId2"/>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2956817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471" y="274638"/>
            <a:ext cx="8555065" cy="1143000"/>
          </a:xfrm>
        </p:spPr>
        <p:txBody>
          <a:bodyPr>
            <a:normAutofit fontScale="90000"/>
          </a:bodyPr>
          <a:lstStyle/>
          <a:p>
            <a:r>
              <a:rPr lang="en-US" b="1" dirty="0">
                <a:latin typeface="+mn-lt"/>
              </a:rPr>
              <a:t>Total Graduate Degrees Awarded </a:t>
            </a:r>
            <a:br>
              <a:rPr lang="en-US" b="1" dirty="0">
                <a:latin typeface="+mn-lt"/>
              </a:rPr>
            </a:br>
            <a:r>
              <a:rPr lang="en-US" b="1" dirty="0">
                <a:latin typeface="+mn-lt"/>
              </a:rPr>
              <a:t>by Tennessee Public Universities</a:t>
            </a:r>
          </a:p>
        </p:txBody>
      </p:sp>
      <p:graphicFrame>
        <p:nvGraphicFramePr>
          <p:cNvPr id="5" name="Chart 4"/>
          <p:cNvGraphicFramePr/>
          <p:nvPr>
            <p:extLst>
              <p:ext uri="{D42A27DB-BD31-4B8C-83A1-F6EECF244321}">
                <p14:modId xmlns:p14="http://schemas.microsoft.com/office/powerpoint/2010/main" val="308306043"/>
              </p:ext>
            </p:extLst>
          </p:nvPr>
        </p:nvGraphicFramePr>
        <p:xfrm>
          <a:off x="0" y="1672167"/>
          <a:ext cx="9144000" cy="489945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0" y="6607629"/>
            <a:ext cx="6086923" cy="246221"/>
          </a:xfrm>
          <a:prstGeom prst="rect">
            <a:avLst/>
          </a:prstGeom>
          <a:noFill/>
        </p:spPr>
        <p:txBody>
          <a:bodyPr wrap="none" rtlCol="0">
            <a:spAutoFit/>
          </a:bodyPr>
          <a:lstStyle/>
          <a:p>
            <a:r>
              <a:rPr lang="en-US" sz="1000" dirty="0"/>
              <a:t>Source: Tennessee Department of Higher Education, 2014-2015 Tennessee Higher Education Fact Book, Table 2.4</a:t>
            </a:r>
            <a:endParaRPr lang="en-US" dirty="0"/>
          </a:p>
        </p:txBody>
      </p:sp>
      <p:sp>
        <p:nvSpPr>
          <p:cNvPr id="7" name="Slide Number Placeholder 3"/>
          <p:cNvSpPr>
            <a:spLocks noGrp="1"/>
          </p:cNvSpPr>
          <p:nvPr>
            <p:ph type="sldNum" sz="quarter" idx="12"/>
          </p:nvPr>
        </p:nvSpPr>
        <p:spPr>
          <a:xfrm>
            <a:off x="6553200" y="6356350"/>
            <a:ext cx="2133600" cy="365125"/>
          </a:xfrm>
        </p:spPr>
        <p:txBody>
          <a:bodyPr/>
          <a:lstStyle/>
          <a:p>
            <a:fld id="{93DE4C56-6936-714E-A1C4-7F41CA6D0DFB}" type="slidenum">
              <a:rPr lang="en-US" smtClean="0"/>
              <a:t>16</a:t>
            </a:fld>
            <a:endParaRPr lang="en-US" dirty="0"/>
          </a:p>
        </p:txBody>
      </p:sp>
    </p:spTree>
    <p:extLst>
      <p:ext uri="{BB962C8B-B14F-4D97-AF65-F5344CB8AC3E}">
        <p14:creationId xmlns:p14="http://schemas.microsoft.com/office/powerpoint/2010/main" val="1669960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1918"/>
            <a:ext cx="9052560" cy="1143000"/>
          </a:xfrm>
        </p:spPr>
        <p:txBody>
          <a:bodyPr>
            <a:normAutofit fontScale="90000"/>
          </a:bodyPr>
          <a:lstStyle/>
          <a:p>
            <a:r>
              <a:rPr lang="en-US" b="1" dirty="0">
                <a:latin typeface="+mn-lt"/>
              </a:rPr>
              <a:t>Percent of Public Graduate Degree Awards by Discipline in Tennessee, 2014</a:t>
            </a:r>
          </a:p>
        </p:txBody>
      </p:sp>
      <p:graphicFrame>
        <p:nvGraphicFramePr>
          <p:cNvPr id="5" name="Chart 4"/>
          <p:cNvGraphicFramePr>
            <a:graphicFrameLocks/>
          </p:cNvGraphicFramePr>
          <p:nvPr>
            <p:extLst/>
          </p:nvPr>
        </p:nvGraphicFramePr>
        <p:xfrm>
          <a:off x="873761" y="1509541"/>
          <a:ext cx="7609840" cy="5080471"/>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0" y="6607629"/>
            <a:ext cx="6086923" cy="24622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Source: Tennessee Department of Higher Education, 2014-2015 Tennessee Higher Education Fact Book, Table 2.5</a:t>
            </a:r>
            <a:endParaRPr kumimoji="0" lang="en-US" sz="1800" b="0" i="0" u="none" strike="noStrike" kern="0" cap="none" spc="0" normalizeH="0" baseline="0" noProof="0" dirty="0">
              <a:ln>
                <a:noFill/>
              </a:ln>
              <a:solidFill>
                <a:sysClr val="windowText" lastClr="000000"/>
              </a:solidFill>
              <a:effectLst/>
              <a:uLnTx/>
              <a:uFillTx/>
            </a:endParaRPr>
          </a:p>
        </p:txBody>
      </p:sp>
      <p:sp>
        <p:nvSpPr>
          <p:cNvPr id="6" name="Slide Number Placeholder 3"/>
          <p:cNvSpPr>
            <a:spLocks noGrp="1"/>
          </p:cNvSpPr>
          <p:nvPr>
            <p:ph type="sldNum" sz="quarter" idx="12"/>
          </p:nvPr>
        </p:nvSpPr>
        <p:spPr>
          <a:xfrm>
            <a:off x="6553200" y="6402844"/>
            <a:ext cx="2133600" cy="365125"/>
          </a:xfrm>
        </p:spPr>
        <p:txBody>
          <a:bodyPr/>
          <a:lstStyle/>
          <a:p>
            <a:fld id="{93DE4C56-6936-714E-A1C4-7F41CA6D0DFB}" type="slidenum">
              <a:rPr lang="en-US" smtClean="0"/>
              <a:t>17</a:t>
            </a:fld>
            <a:endParaRPr lang="en-US" dirty="0"/>
          </a:p>
        </p:txBody>
      </p:sp>
    </p:spTree>
    <p:extLst>
      <p:ext uri="{BB962C8B-B14F-4D97-AF65-F5344CB8AC3E}">
        <p14:creationId xmlns:p14="http://schemas.microsoft.com/office/powerpoint/2010/main" val="2416129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mn-lt"/>
              </a:rPr>
              <a:t>Higher Education Research and Development</a:t>
            </a:r>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1070437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14650"/>
            <a:ext cx="7886700" cy="994172"/>
          </a:xfrm>
        </p:spPr>
        <p:txBody>
          <a:bodyPr>
            <a:normAutofit fontScale="90000"/>
          </a:bodyPr>
          <a:lstStyle/>
          <a:p>
            <a:pPr algn="ctr"/>
            <a:r>
              <a:rPr lang="en-US" b="1" dirty="0">
                <a:latin typeface="+mn-lt"/>
              </a:rPr>
              <a:t>Higher Education </a:t>
            </a:r>
            <a:br>
              <a:rPr lang="en-US" b="1" dirty="0">
                <a:latin typeface="+mn-lt"/>
              </a:rPr>
            </a:br>
            <a:r>
              <a:rPr lang="en-US" b="1" dirty="0">
                <a:latin typeface="+mn-lt"/>
              </a:rPr>
              <a:t>Research and Development</a:t>
            </a:r>
          </a:p>
        </p:txBody>
      </p:sp>
      <p:sp>
        <p:nvSpPr>
          <p:cNvPr id="4" name="Content Placeholder 3"/>
          <p:cNvSpPr>
            <a:spLocks noGrp="1"/>
          </p:cNvSpPr>
          <p:nvPr>
            <p:ph idx="1"/>
          </p:nvPr>
        </p:nvSpPr>
        <p:spPr>
          <a:xfrm>
            <a:off x="514350" y="1621067"/>
            <a:ext cx="8137751" cy="3520844"/>
          </a:xfrm>
        </p:spPr>
        <p:txBody>
          <a:bodyPr>
            <a:noAutofit/>
          </a:bodyPr>
          <a:lstStyle/>
          <a:p>
            <a:r>
              <a:rPr lang="en-US" sz="2700" b="1" dirty="0"/>
              <a:t>Why spend resources on Higher Education R&amp;D?</a:t>
            </a:r>
          </a:p>
          <a:p>
            <a:pPr lvl="1"/>
            <a:r>
              <a:rPr lang="en-US" sz="2400" dirty="0"/>
              <a:t>R&amp;D expenditures provide an indication of the state’s overall investment climate and capacity to create and disseminate knowledge.*</a:t>
            </a:r>
          </a:p>
          <a:p>
            <a:pPr marL="342900" lvl="1" indent="0">
              <a:buNone/>
            </a:pPr>
            <a:r>
              <a:rPr lang="en-US" sz="2400" b="1" dirty="0"/>
              <a:t>-</a:t>
            </a:r>
            <a:r>
              <a:rPr lang="en-US" sz="2400" i="1" dirty="0"/>
              <a:t>Higher Ed. Institutions are critical in this role.</a:t>
            </a:r>
          </a:p>
          <a:p>
            <a:pPr lvl="1">
              <a:lnSpc>
                <a:spcPct val="100000"/>
              </a:lnSpc>
            </a:pPr>
            <a:r>
              <a:rPr lang="en-US" sz="2400" b="1" dirty="0"/>
              <a:t>R&amp;D expenditures support:</a:t>
            </a:r>
          </a:p>
          <a:p>
            <a:pPr lvl="2"/>
            <a:r>
              <a:rPr lang="en-US" sz="1800" dirty="0"/>
              <a:t>Intellectual property development and licensing;</a:t>
            </a:r>
          </a:p>
          <a:p>
            <a:pPr lvl="2"/>
            <a:r>
              <a:rPr lang="en-US" sz="1800" dirty="0"/>
              <a:t>New technologies;</a:t>
            </a:r>
          </a:p>
          <a:p>
            <a:pPr lvl="2"/>
            <a:r>
              <a:rPr lang="en-US" sz="1800" dirty="0"/>
              <a:t>Formation of new businesses;</a:t>
            </a:r>
          </a:p>
          <a:p>
            <a:pPr lvl="2"/>
            <a:r>
              <a:rPr lang="en-US" sz="1800" dirty="0"/>
              <a:t>A higher standard of living in the long run.</a:t>
            </a:r>
          </a:p>
          <a:p>
            <a:pPr marL="342900" lvl="1" indent="0">
              <a:buNone/>
            </a:pPr>
            <a:endParaRPr lang="en-US" sz="1500" b="1" i="1" dirty="0"/>
          </a:p>
        </p:txBody>
      </p:sp>
      <p:sp>
        <p:nvSpPr>
          <p:cNvPr id="3" name="Rectangle 2"/>
          <p:cNvSpPr/>
          <p:nvPr/>
        </p:nvSpPr>
        <p:spPr>
          <a:xfrm>
            <a:off x="181634" y="6492875"/>
            <a:ext cx="4572000" cy="246221"/>
          </a:xfrm>
          <a:prstGeom prst="rect">
            <a:avLst/>
          </a:prstGeom>
        </p:spPr>
        <p:txBody>
          <a:bodyPr>
            <a:spAutoFit/>
          </a:bodyPr>
          <a:lstStyle/>
          <a:p>
            <a:r>
              <a:rPr lang="en-US" sz="1000" dirty="0"/>
              <a:t>*Center for Innovative Technology.  See </a:t>
            </a:r>
            <a:r>
              <a:rPr lang="en-US" sz="1000" dirty="0">
                <a:hlinkClick r:id="rId2"/>
              </a:rPr>
              <a:t>www.cit.org</a:t>
            </a:r>
            <a:r>
              <a:rPr lang="en-US" sz="1000" dirty="0"/>
              <a:t>.  </a:t>
            </a:r>
          </a:p>
        </p:txBody>
      </p:sp>
      <p:sp>
        <p:nvSpPr>
          <p:cNvPr id="5"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19</a:t>
            </a:fld>
            <a:endParaRPr lang="en-US" dirty="0"/>
          </a:p>
        </p:txBody>
      </p:sp>
      <p:pic>
        <p:nvPicPr>
          <p:cNvPr id="6" name="Picture 5"/>
          <p:cNvPicPr>
            <a:picLocks noChangeAspect="1"/>
          </p:cNvPicPr>
          <p:nvPr/>
        </p:nvPicPr>
        <p:blipFill>
          <a:blip r:embed="rId3"/>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660779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mn-lt"/>
              </a:rPr>
              <a:t>Why Tennessee Needs to Support Graduate Education </a:t>
            </a:r>
          </a:p>
        </p:txBody>
      </p:sp>
      <p:sp>
        <p:nvSpPr>
          <p:cNvPr id="3" name="Content Placeholder 2"/>
          <p:cNvSpPr>
            <a:spLocks noGrp="1"/>
          </p:cNvSpPr>
          <p:nvPr>
            <p:ph idx="1"/>
          </p:nvPr>
        </p:nvSpPr>
        <p:spPr>
          <a:xfrm>
            <a:off x="457200" y="1691640"/>
            <a:ext cx="8229600" cy="4525963"/>
          </a:xfrm>
        </p:spPr>
        <p:txBody>
          <a:bodyPr>
            <a:noAutofit/>
          </a:bodyPr>
          <a:lstStyle/>
          <a:p>
            <a:r>
              <a:rPr lang="en-US" sz="2300" b="1" dirty="0" smtClean="0"/>
              <a:t>Given:</a:t>
            </a:r>
            <a:r>
              <a:rPr lang="en-US" sz="2300" dirty="0" smtClean="0"/>
              <a:t>  Individuals </a:t>
            </a:r>
            <a:r>
              <a:rPr lang="en-US" sz="2300" dirty="0"/>
              <a:t>in Tennessee with a graduate education earn more than those with a bachelor’s alone or no college degree.</a:t>
            </a:r>
          </a:p>
          <a:p>
            <a:r>
              <a:rPr lang="en-US" sz="2300" b="1" dirty="0"/>
              <a:t>Given:</a:t>
            </a:r>
            <a:r>
              <a:rPr lang="en-US" sz="2300" dirty="0"/>
              <a:t> Tennessee’s demand for workers with graduate, doctoral and professional degrees is projected to grow by 18% by 2022.</a:t>
            </a:r>
          </a:p>
          <a:p>
            <a:r>
              <a:rPr lang="en-US" sz="2300" dirty="0" smtClean="0"/>
              <a:t>Tennessee </a:t>
            </a:r>
            <a:r>
              <a:rPr lang="en-US" sz="2300" dirty="0"/>
              <a:t>graduate degree production is insufficient to meet labor force demands. </a:t>
            </a:r>
          </a:p>
          <a:p>
            <a:r>
              <a:rPr lang="en-US" sz="2300" dirty="0"/>
              <a:t>Tennessee lags in total higher education R&amp;D expenditures, which drives graduate education.</a:t>
            </a:r>
          </a:p>
          <a:p>
            <a:r>
              <a:rPr lang="en-US" sz="2300" dirty="0"/>
              <a:t>Modest increases in graduate education will return billions in increased earnings and tax revenue to Tennessee.</a:t>
            </a:r>
          </a:p>
        </p:txBody>
      </p:sp>
      <p:sp>
        <p:nvSpPr>
          <p:cNvPr id="5" name="Slide Number Placeholder 3"/>
          <p:cNvSpPr>
            <a:spLocks noGrp="1"/>
          </p:cNvSpPr>
          <p:nvPr>
            <p:ph type="sldNum" sz="quarter" idx="12"/>
          </p:nvPr>
        </p:nvSpPr>
        <p:spPr>
          <a:xfrm>
            <a:off x="6553200" y="6433840"/>
            <a:ext cx="2133600" cy="365125"/>
          </a:xfrm>
        </p:spPr>
        <p:txBody>
          <a:bodyPr/>
          <a:lstStyle/>
          <a:p>
            <a:fld id="{93DE4C56-6936-714E-A1C4-7F41CA6D0DFB}" type="slidenum">
              <a:rPr lang="en-US" smtClean="0"/>
              <a:t>2</a:t>
            </a:fld>
            <a:endParaRPr lang="en-US" dirty="0"/>
          </a:p>
        </p:txBody>
      </p:sp>
      <p:pic>
        <p:nvPicPr>
          <p:cNvPr id="6" name="Picture 5"/>
          <p:cNvPicPr>
            <a:picLocks noChangeAspect="1"/>
          </p:cNvPicPr>
          <p:nvPr/>
        </p:nvPicPr>
        <p:blipFill>
          <a:blip r:embed="rId2"/>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2737272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116"/>
            <a:ext cx="8229600" cy="1143000"/>
          </a:xfrm>
        </p:spPr>
        <p:txBody>
          <a:bodyPr>
            <a:normAutofit fontScale="90000"/>
          </a:bodyPr>
          <a:lstStyle/>
          <a:p>
            <a:pPr algn="ctr"/>
            <a:r>
              <a:rPr lang="en-US" b="1" dirty="0">
                <a:latin typeface="+mn-lt"/>
              </a:rPr>
              <a:t>The Economic Impact of Higher Education </a:t>
            </a:r>
            <a:br>
              <a:rPr lang="en-US" b="1" dirty="0">
                <a:latin typeface="+mn-lt"/>
              </a:rPr>
            </a:br>
            <a:r>
              <a:rPr lang="en-US" b="1" dirty="0">
                <a:latin typeface="+mn-lt"/>
              </a:rPr>
              <a:t>R&amp;D Expenditures in Tennessee, 2015</a:t>
            </a:r>
          </a:p>
        </p:txBody>
      </p:sp>
      <p:sp>
        <p:nvSpPr>
          <p:cNvPr id="4" name="Content Placeholder 3"/>
          <p:cNvSpPr>
            <a:spLocks noGrp="1"/>
          </p:cNvSpPr>
          <p:nvPr>
            <p:ph idx="1"/>
          </p:nvPr>
        </p:nvSpPr>
        <p:spPr>
          <a:xfrm>
            <a:off x="526595" y="2605016"/>
            <a:ext cx="8082644" cy="2901959"/>
          </a:xfrm>
        </p:spPr>
        <p:txBody>
          <a:bodyPr>
            <a:noAutofit/>
          </a:bodyPr>
          <a:lstStyle/>
          <a:p>
            <a:pPr>
              <a:lnSpc>
                <a:spcPct val="100000"/>
              </a:lnSpc>
            </a:pPr>
            <a:r>
              <a:rPr lang="en-US" sz="2700" b="1" dirty="0"/>
              <a:t>Total:  $1.1 billion.</a:t>
            </a:r>
          </a:p>
          <a:p>
            <a:pPr>
              <a:lnSpc>
                <a:spcPct val="100000"/>
              </a:lnSpc>
            </a:pPr>
            <a:r>
              <a:rPr lang="en-US" sz="2700" b="1" dirty="0"/>
              <a:t>Sources:  Majority from Federal Funds (58.2%).  </a:t>
            </a:r>
          </a:p>
          <a:p>
            <a:pPr>
              <a:lnSpc>
                <a:spcPct val="100000"/>
              </a:lnSpc>
            </a:pPr>
            <a:r>
              <a:rPr lang="en-US" sz="2700" b="1" dirty="0"/>
              <a:t>Nearly 30.0% comes from the Institutions while the remainder comes from a variety of sources.  </a:t>
            </a:r>
          </a:p>
          <a:p>
            <a:pPr>
              <a:lnSpc>
                <a:spcPct val="100000"/>
              </a:lnSpc>
            </a:pPr>
            <a:r>
              <a:rPr lang="en-US" sz="2700" b="1" dirty="0"/>
              <a:t>State and Local Government funding accounts for just 2.9%.</a:t>
            </a:r>
          </a:p>
        </p:txBody>
      </p:sp>
      <p:sp>
        <p:nvSpPr>
          <p:cNvPr id="5"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20</a:t>
            </a:fld>
            <a:endParaRPr lang="en-US" dirty="0"/>
          </a:p>
        </p:txBody>
      </p:sp>
      <p:pic>
        <p:nvPicPr>
          <p:cNvPr id="6" name="Picture 5"/>
          <p:cNvPicPr>
            <a:picLocks noChangeAspect="1"/>
          </p:cNvPicPr>
          <p:nvPr/>
        </p:nvPicPr>
        <p:blipFill>
          <a:blip r:embed="rId2"/>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1038919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58195"/>
            <a:ext cx="9143999" cy="994172"/>
          </a:xfrm>
        </p:spPr>
        <p:txBody>
          <a:bodyPr>
            <a:normAutofit fontScale="90000"/>
          </a:bodyPr>
          <a:lstStyle/>
          <a:p>
            <a:pPr algn="ctr"/>
            <a:r>
              <a:rPr lang="en-US" b="1" dirty="0">
                <a:latin typeface="+mn-lt"/>
              </a:rPr>
              <a:t>Source of Tennessee Higher Education </a:t>
            </a:r>
            <a:br>
              <a:rPr lang="en-US" b="1" dirty="0">
                <a:latin typeface="+mn-lt"/>
              </a:rPr>
            </a:br>
            <a:r>
              <a:rPr lang="en-US" b="1" dirty="0">
                <a:latin typeface="+mn-lt"/>
              </a:rPr>
              <a:t>R&amp;D Expenditures in 2015</a:t>
            </a:r>
          </a:p>
        </p:txBody>
      </p:sp>
      <p:graphicFrame>
        <p:nvGraphicFramePr>
          <p:cNvPr id="6" name="Chart 5"/>
          <p:cNvGraphicFramePr/>
          <p:nvPr>
            <p:extLst>
              <p:ext uri="{D42A27DB-BD31-4B8C-83A1-F6EECF244321}">
                <p14:modId xmlns:p14="http://schemas.microsoft.com/office/powerpoint/2010/main" val="1921777418"/>
              </p:ext>
            </p:extLst>
          </p:nvPr>
        </p:nvGraphicFramePr>
        <p:xfrm>
          <a:off x="1" y="2098429"/>
          <a:ext cx="9143999" cy="4148384"/>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21</a:t>
            </a:fld>
            <a:endParaRPr lang="en-US" dirty="0"/>
          </a:p>
        </p:txBody>
      </p:sp>
      <p:sp>
        <p:nvSpPr>
          <p:cNvPr id="5" name="Rectangle 4"/>
          <p:cNvSpPr/>
          <p:nvPr/>
        </p:nvSpPr>
        <p:spPr>
          <a:xfrm>
            <a:off x="181634" y="6492875"/>
            <a:ext cx="4572000" cy="246221"/>
          </a:xfrm>
          <a:prstGeom prst="rect">
            <a:avLst/>
          </a:prstGeom>
        </p:spPr>
        <p:txBody>
          <a:bodyPr>
            <a:spAutoFit/>
          </a:bodyPr>
          <a:lstStyle/>
          <a:p>
            <a:r>
              <a:rPr lang="en-US" sz="1000" dirty="0"/>
              <a:t>Source: Higher Education Research and Development Survey Fiscal Year 2015, NCES </a:t>
            </a:r>
          </a:p>
        </p:txBody>
      </p:sp>
    </p:spTree>
    <p:extLst>
      <p:ext uri="{BB962C8B-B14F-4D97-AF65-F5344CB8AC3E}">
        <p14:creationId xmlns:p14="http://schemas.microsoft.com/office/powerpoint/2010/main" val="2583486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6597"/>
            <a:ext cx="8229600" cy="1143000"/>
          </a:xfrm>
        </p:spPr>
        <p:txBody>
          <a:bodyPr>
            <a:normAutofit fontScale="90000"/>
          </a:bodyPr>
          <a:lstStyle/>
          <a:p>
            <a:pPr algn="ctr"/>
            <a:r>
              <a:rPr lang="en-US" b="1" dirty="0">
                <a:latin typeface="+mn-lt"/>
              </a:rPr>
              <a:t>The Economic Impact of Higher Education </a:t>
            </a:r>
            <a:br>
              <a:rPr lang="en-US" b="1" dirty="0">
                <a:latin typeface="+mn-lt"/>
              </a:rPr>
            </a:br>
            <a:r>
              <a:rPr lang="en-US" b="1" dirty="0">
                <a:latin typeface="+mn-lt"/>
              </a:rPr>
              <a:t>R&amp;D Expenditures in Tennessee, 2015</a:t>
            </a:r>
          </a:p>
        </p:txBody>
      </p:sp>
      <p:sp>
        <p:nvSpPr>
          <p:cNvPr id="4" name="Content Placeholder 3"/>
          <p:cNvSpPr>
            <a:spLocks noGrp="1"/>
          </p:cNvSpPr>
          <p:nvPr>
            <p:ph idx="1"/>
          </p:nvPr>
        </p:nvSpPr>
        <p:spPr>
          <a:xfrm>
            <a:off x="526595" y="2425657"/>
            <a:ext cx="8082644" cy="2504395"/>
          </a:xfrm>
        </p:spPr>
        <p:txBody>
          <a:bodyPr>
            <a:noAutofit/>
          </a:bodyPr>
          <a:lstStyle/>
          <a:p>
            <a:pPr lvl="1">
              <a:lnSpc>
                <a:spcPct val="100000"/>
              </a:lnSpc>
            </a:pPr>
            <a:r>
              <a:rPr lang="en-US" sz="2700" b="1" dirty="0"/>
              <a:t>Higher Education R&amp;D expenditures also provide a measurable economic impact in the </a:t>
            </a:r>
            <a:r>
              <a:rPr lang="en-US" sz="2700" b="1" i="1" dirty="0"/>
              <a:t>Short Run</a:t>
            </a:r>
            <a:r>
              <a:rPr lang="en-US" sz="2700" b="1" dirty="0"/>
              <a:t>.</a:t>
            </a:r>
          </a:p>
          <a:p>
            <a:pPr lvl="2">
              <a:lnSpc>
                <a:spcPct val="100000"/>
              </a:lnSpc>
            </a:pPr>
            <a:r>
              <a:rPr lang="en-US" dirty="0"/>
              <a:t>Effects estimated using the </a:t>
            </a:r>
            <a:r>
              <a:rPr lang="en-US" i="1" dirty="0"/>
              <a:t>IMPLAN</a:t>
            </a:r>
            <a:r>
              <a:rPr lang="en-US" i="1" baseline="30000" dirty="0"/>
              <a:t>©* </a:t>
            </a:r>
            <a:r>
              <a:rPr lang="en-US" dirty="0"/>
              <a:t> economic impact methodology for Tennessee.</a:t>
            </a:r>
          </a:p>
          <a:p>
            <a:pPr lvl="1">
              <a:lnSpc>
                <a:spcPct val="100000"/>
              </a:lnSpc>
            </a:pPr>
            <a:r>
              <a:rPr lang="en-US" sz="2700" b="1" dirty="0"/>
              <a:t>Economic Impact Basic Premise:  One person’s spending becomes another’s income.</a:t>
            </a:r>
          </a:p>
        </p:txBody>
      </p:sp>
      <p:sp>
        <p:nvSpPr>
          <p:cNvPr id="5" name="Rectangle 4"/>
          <p:cNvSpPr/>
          <p:nvPr/>
        </p:nvSpPr>
        <p:spPr>
          <a:xfrm>
            <a:off x="294121" y="6217879"/>
            <a:ext cx="2549096" cy="246221"/>
          </a:xfrm>
          <a:prstGeom prst="rect">
            <a:avLst/>
          </a:prstGeom>
        </p:spPr>
        <p:txBody>
          <a:bodyPr wrap="none">
            <a:spAutoFit/>
          </a:bodyPr>
          <a:lstStyle/>
          <a:p>
            <a:r>
              <a:rPr lang="en-US" sz="1000" dirty="0"/>
              <a:t>*See </a:t>
            </a:r>
            <a:r>
              <a:rPr lang="en-US" sz="1000" dirty="0">
                <a:hlinkClick r:id="rId2"/>
              </a:rPr>
              <a:t>www.implan.com</a:t>
            </a:r>
            <a:r>
              <a:rPr lang="en-US" sz="1000" dirty="0"/>
              <a:t> for more information.</a:t>
            </a:r>
          </a:p>
        </p:txBody>
      </p:sp>
      <p:sp>
        <p:nvSpPr>
          <p:cNvPr id="6"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22</a:t>
            </a:fld>
            <a:endParaRPr lang="en-US" dirty="0"/>
          </a:p>
        </p:txBody>
      </p:sp>
      <p:pic>
        <p:nvPicPr>
          <p:cNvPr id="7" name="Picture 6"/>
          <p:cNvPicPr>
            <a:picLocks noChangeAspect="1"/>
          </p:cNvPicPr>
          <p:nvPr/>
        </p:nvPicPr>
        <p:blipFill>
          <a:blip r:embed="rId3"/>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3431360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595" y="820774"/>
            <a:ext cx="7886700" cy="994172"/>
          </a:xfrm>
        </p:spPr>
        <p:txBody>
          <a:bodyPr>
            <a:normAutofit fontScale="90000"/>
          </a:bodyPr>
          <a:lstStyle/>
          <a:p>
            <a:pPr algn="ctr"/>
            <a:r>
              <a:rPr lang="en-US" b="1" dirty="0">
                <a:latin typeface="+mn-lt"/>
              </a:rPr>
              <a:t>The Economic Impact of Higher Education R&amp;D Expenditures in Tennessee, 2015</a:t>
            </a:r>
          </a:p>
        </p:txBody>
      </p:sp>
      <p:sp>
        <p:nvSpPr>
          <p:cNvPr id="4" name="Content Placeholder 3"/>
          <p:cNvSpPr>
            <a:spLocks noGrp="1"/>
          </p:cNvSpPr>
          <p:nvPr>
            <p:ph idx="1"/>
          </p:nvPr>
        </p:nvSpPr>
        <p:spPr>
          <a:xfrm>
            <a:off x="526595" y="2241313"/>
            <a:ext cx="8082644" cy="3640977"/>
          </a:xfrm>
        </p:spPr>
        <p:txBody>
          <a:bodyPr>
            <a:noAutofit/>
          </a:bodyPr>
          <a:lstStyle/>
          <a:p>
            <a:r>
              <a:rPr lang="en-US" sz="2550" b="1" dirty="0"/>
              <a:t>In 2015, $1.1 billion in Higher Education R&amp;D expenditures in Tennessee supported:</a:t>
            </a:r>
          </a:p>
          <a:p>
            <a:pPr marL="0" indent="0">
              <a:buNone/>
            </a:pPr>
            <a:endParaRPr lang="en-US" sz="900" b="1" dirty="0"/>
          </a:p>
          <a:p>
            <a:pPr lvl="1">
              <a:lnSpc>
                <a:spcPct val="100000"/>
              </a:lnSpc>
            </a:pPr>
            <a:r>
              <a:rPr lang="en-US" sz="2250" b="1" dirty="0"/>
              <a:t>Nearly 13,000 jobs;</a:t>
            </a:r>
          </a:p>
          <a:p>
            <a:pPr lvl="1">
              <a:lnSpc>
                <a:spcPct val="100000"/>
              </a:lnSpc>
            </a:pPr>
            <a:r>
              <a:rPr lang="en-US" sz="2250" b="1" dirty="0"/>
              <a:t>Labor Income of almost $900 million;</a:t>
            </a:r>
          </a:p>
          <a:p>
            <a:pPr lvl="1">
              <a:lnSpc>
                <a:spcPct val="100000"/>
              </a:lnSpc>
            </a:pPr>
            <a:r>
              <a:rPr lang="en-US" sz="2250" b="1" dirty="0"/>
              <a:t>Tennessee produced Value Added of $1.2 billion;</a:t>
            </a:r>
          </a:p>
          <a:p>
            <a:pPr lvl="1">
              <a:lnSpc>
                <a:spcPct val="100000"/>
              </a:lnSpc>
            </a:pPr>
            <a:r>
              <a:rPr lang="en-US" sz="2250" b="1" dirty="0"/>
              <a:t>Output (the total value of goods and services produced) of just over $2.2 billion.</a:t>
            </a:r>
          </a:p>
          <a:p>
            <a:pPr lvl="1">
              <a:lnSpc>
                <a:spcPct val="100000"/>
              </a:lnSpc>
            </a:pPr>
            <a:r>
              <a:rPr lang="en-US" sz="2250" b="1" dirty="0"/>
              <a:t>Also helped generate an estimated $52.9 million in State and Local Tax revenues.</a:t>
            </a:r>
          </a:p>
        </p:txBody>
      </p:sp>
      <p:sp>
        <p:nvSpPr>
          <p:cNvPr id="5"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23</a:t>
            </a:fld>
            <a:endParaRPr lang="en-US" dirty="0"/>
          </a:p>
        </p:txBody>
      </p:sp>
      <p:pic>
        <p:nvPicPr>
          <p:cNvPr id="6" name="Picture 5"/>
          <p:cNvPicPr>
            <a:picLocks noChangeAspect="1"/>
          </p:cNvPicPr>
          <p:nvPr/>
        </p:nvPicPr>
        <p:blipFill>
          <a:blip r:embed="rId2"/>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17025951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168" y="283464"/>
            <a:ext cx="8786832" cy="2051374"/>
          </a:xfrm>
        </p:spPr>
        <p:txBody>
          <a:bodyPr>
            <a:normAutofit fontScale="90000"/>
          </a:bodyPr>
          <a:lstStyle/>
          <a:p>
            <a:r>
              <a:rPr lang="en-US" b="1" dirty="0">
                <a:latin typeface="+mn-lt"/>
              </a:rPr>
              <a:t>Top Ten Industries Benefited by Higher Education R&amp;D Expenditures </a:t>
            </a:r>
            <a:br>
              <a:rPr lang="en-US" b="1" dirty="0">
                <a:latin typeface="+mn-lt"/>
              </a:rPr>
            </a:br>
            <a:r>
              <a:rPr lang="en-US" b="1" dirty="0">
                <a:latin typeface="+mn-lt"/>
              </a:rPr>
              <a:t>in Tennessee, 2015</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19163823"/>
              </p:ext>
            </p:extLst>
          </p:nvPr>
        </p:nvGraphicFramePr>
        <p:xfrm>
          <a:off x="461357" y="2691454"/>
          <a:ext cx="8335587" cy="3391593"/>
        </p:xfrm>
        <a:graphic>
          <a:graphicData uri="http://schemas.openxmlformats.org/drawingml/2006/table">
            <a:tbl>
              <a:tblPr/>
              <a:tblGrid>
                <a:gridCol w="5530042">
                  <a:extLst>
                    <a:ext uri="{9D8B030D-6E8A-4147-A177-3AD203B41FA5}">
                      <a16:colId xmlns:a16="http://schemas.microsoft.com/office/drawing/2014/main" xmlns="" val="3975628657"/>
                    </a:ext>
                  </a:extLst>
                </a:gridCol>
                <a:gridCol w="2805545">
                  <a:extLst>
                    <a:ext uri="{9D8B030D-6E8A-4147-A177-3AD203B41FA5}">
                      <a16:colId xmlns:a16="http://schemas.microsoft.com/office/drawing/2014/main" xmlns="" val="4026460967"/>
                    </a:ext>
                  </a:extLst>
                </a:gridCol>
              </a:tblGrid>
              <a:tr h="318920">
                <a:tc>
                  <a:txBody>
                    <a:bodyPr/>
                    <a:lstStyle/>
                    <a:p>
                      <a:pPr algn="l" fontAlgn="ctr"/>
                      <a:r>
                        <a:rPr lang="en-US" sz="1500" b="1" i="0" u="none" strike="noStrike" dirty="0">
                          <a:solidFill>
                            <a:schemeClr val="bg1"/>
                          </a:solidFill>
                          <a:effectLst/>
                          <a:latin typeface="+mn-lt"/>
                        </a:rPr>
                        <a:t>Description</a:t>
                      </a:r>
                    </a:p>
                  </a:txBody>
                  <a:tcPr marL="4763" marR="4763" marT="4763" marB="0" anchor="ctr">
                    <a:lnL>
                      <a:noFill/>
                    </a:lnL>
                    <a:lnR>
                      <a:noFill/>
                    </a:lnR>
                    <a:lnT>
                      <a:noFill/>
                    </a:lnT>
                    <a:lnB>
                      <a:noFill/>
                    </a:lnB>
                    <a:solidFill>
                      <a:srgbClr val="002060"/>
                    </a:solidFill>
                  </a:tcPr>
                </a:tc>
                <a:tc>
                  <a:txBody>
                    <a:bodyPr/>
                    <a:lstStyle/>
                    <a:p>
                      <a:pPr algn="ctr" fontAlgn="ctr"/>
                      <a:r>
                        <a:rPr lang="en-US" sz="1500" b="1" i="0" u="none" strike="noStrike" dirty="0">
                          <a:solidFill>
                            <a:schemeClr val="bg1"/>
                          </a:solidFill>
                          <a:effectLst/>
                          <a:latin typeface="+mn-lt"/>
                        </a:rPr>
                        <a:t>Employment</a:t>
                      </a:r>
                    </a:p>
                  </a:txBody>
                  <a:tcPr marL="4763" marR="4763" marT="4763" marB="0" anchor="ctr">
                    <a:lnL>
                      <a:noFill/>
                    </a:lnL>
                    <a:lnR>
                      <a:noFill/>
                    </a:lnR>
                    <a:lnT>
                      <a:noFill/>
                    </a:lnT>
                    <a:lnB>
                      <a:noFill/>
                    </a:lnB>
                    <a:solidFill>
                      <a:srgbClr val="002060"/>
                    </a:solidFill>
                  </a:tcPr>
                </a:tc>
                <a:extLst>
                  <a:ext uri="{0D108BD9-81ED-4DB2-BD59-A6C34878D82A}">
                    <a16:rowId xmlns:a16="http://schemas.microsoft.com/office/drawing/2014/main" xmlns="" val="3210853200"/>
                  </a:ext>
                </a:extLst>
              </a:tr>
              <a:tr h="306654">
                <a:tc>
                  <a:txBody>
                    <a:bodyPr/>
                    <a:lstStyle/>
                    <a:p>
                      <a:pPr algn="l" fontAlgn="ctr"/>
                      <a:r>
                        <a:rPr lang="en-US" sz="1500" b="1" i="0" u="none" strike="noStrike" dirty="0">
                          <a:solidFill>
                            <a:srgbClr val="000000"/>
                          </a:solidFill>
                          <a:effectLst/>
                          <a:latin typeface="+mn-lt"/>
                        </a:rPr>
                        <a:t>Scientific research and development services</a:t>
                      </a:r>
                    </a:p>
                  </a:txBody>
                  <a:tcPr marL="4763" marR="4763" marT="4763" marB="0" anchor="ctr">
                    <a:lnL>
                      <a:noFill/>
                    </a:lnL>
                    <a:lnR>
                      <a:noFill/>
                    </a:lnR>
                    <a:lnT>
                      <a:noFill/>
                    </a:lnT>
                    <a:lnB>
                      <a:noFill/>
                    </a:lnB>
                  </a:tcPr>
                </a:tc>
                <a:tc>
                  <a:txBody>
                    <a:bodyPr/>
                    <a:lstStyle/>
                    <a:p>
                      <a:pPr algn="ctr" fontAlgn="ctr"/>
                      <a:r>
                        <a:rPr lang="en-US" sz="1500" b="1" i="0" u="none" strike="noStrike" dirty="0">
                          <a:solidFill>
                            <a:srgbClr val="000000"/>
                          </a:solidFill>
                          <a:effectLst/>
                          <a:latin typeface="+mn-lt"/>
                        </a:rPr>
                        <a:t>5,591.5</a:t>
                      </a:r>
                    </a:p>
                  </a:txBody>
                  <a:tcPr marL="4763" marR="4763" marT="4763" marB="0" anchor="ctr">
                    <a:lnL>
                      <a:noFill/>
                    </a:lnL>
                    <a:lnR>
                      <a:noFill/>
                    </a:lnR>
                    <a:lnT>
                      <a:noFill/>
                    </a:lnT>
                    <a:lnB>
                      <a:noFill/>
                    </a:lnB>
                  </a:tcPr>
                </a:tc>
                <a:extLst>
                  <a:ext uri="{0D108BD9-81ED-4DB2-BD59-A6C34878D82A}">
                    <a16:rowId xmlns:a16="http://schemas.microsoft.com/office/drawing/2014/main" xmlns="" val="1314351223"/>
                  </a:ext>
                </a:extLst>
              </a:tr>
              <a:tr h="306654">
                <a:tc>
                  <a:txBody>
                    <a:bodyPr/>
                    <a:lstStyle/>
                    <a:p>
                      <a:pPr algn="l" fontAlgn="ctr"/>
                      <a:r>
                        <a:rPr lang="en-US" sz="1500" b="1" i="0" u="none" strike="noStrike" dirty="0">
                          <a:solidFill>
                            <a:srgbClr val="000000"/>
                          </a:solidFill>
                          <a:effectLst/>
                          <a:latin typeface="+mn-lt"/>
                        </a:rPr>
                        <a:t>Food services and drinking places</a:t>
                      </a:r>
                    </a:p>
                  </a:txBody>
                  <a:tcPr marL="4763" marR="4763" marT="4763" marB="0" anchor="ctr">
                    <a:lnL>
                      <a:noFill/>
                    </a:lnL>
                    <a:lnR>
                      <a:noFill/>
                    </a:lnR>
                    <a:lnT>
                      <a:noFill/>
                    </a:lnT>
                    <a:lnB>
                      <a:noFill/>
                    </a:lnB>
                    <a:solidFill>
                      <a:schemeClr val="accent1">
                        <a:lumMod val="40000"/>
                        <a:lumOff val="60000"/>
                      </a:schemeClr>
                    </a:solidFill>
                  </a:tcPr>
                </a:tc>
                <a:tc>
                  <a:txBody>
                    <a:bodyPr/>
                    <a:lstStyle/>
                    <a:p>
                      <a:pPr algn="ctr" fontAlgn="ctr"/>
                      <a:r>
                        <a:rPr lang="en-US" sz="1500" b="1" i="0" u="none" strike="noStrike" dirty="0">
                          <a:solidFill>
                            <a:srgbClr val="000000"/>
                          </a:solidFill>
                          <a:effectLst/>
                          <a:latin typeface="+mn-lt"/>
                        </a:rPr>
                        <a:t>  716.1</a:t>
                      </a:r>
                    </a:p>
                  </a:txBody>
                  <a:tcPr marL="4763" marR="4763" marT="4763" marB="0" anchor="ctr">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xmlns="" val="934330513"/>
                  </a:ext>
                </a:extLst>
              </a:tr>
              <a:tr h="306654">
                <a:tc>
                  <a:txBody>
                    <a:bodyPr/>
                    <a:lstStyle/>
                    <a:p>
                      <a:pPr algn="l" fontAlgn="ctr"/>
                      <a:r>
                        <a:rPr lang="en-US" sz="1500" b="1" i="0" u="none" strike="noStrike" dirty="0">
                          <a:solidFill>
                            <a:srgbClr val="000000"/>
                          </a:solidFill>
                          <a:effectLst/>
                          <a:latin typeface="+mn-lt"/>
                        </a:rPr>
                        <a:t>Employment services</a:t>
                      </a:r>
                    </a:p>
                  </a:txBody>
                  <a:tcPr marL="4763" marR="4763" marT="4763" marB="0" anchor="ctr">
                    <a:lnL>
                      <a:noFill/>
                    </a:lnL>
                    <a:lnR>
                      <a:noFill/>
                    </a:lnR>
                    <a:lnT>
                      <a:noFill/>
                    </a:lnT>
                    <a:lnB>
                      <a:noFill/>
                    </a:lnB>
                  </a:tcPr>
                </a:tc>
                <a:tc>
                  <a:txBody>
                    <a:bodyPr/>
                    <a:lstStyle/>
                    <a:p>
                      <a:pPr algn="ctr" fontAlgn="ctr"/>
                      <a:r>
                        <a:rPr lang="en-US" sz="1500" b="1" i="0" u="none" strike="noStrike" dirty="0">
                          <a:solidFill>
                            <a:srgbClr val="000000"/>
                          </a:solidFill>
                          <a:effectLst/>
                          <a:latin typeface="+mn-lt"/>
                        </a:rPr>
                        <a:t>  567.9</a:t>
                      </a:r>
                    </a:p>
                  </a:txBody>
                  <a:tcPr marL="4763" marR="4763" marT="4763" marB="0" anchor="ctr">
                    <a:lnL>
                      <a:noFill/>
                    </a:lnL>
                    <a:lnR>
                      <a:noFill/>
                    </a:lnR>
                    <a:lnT>
                      <a:noFill/>
                    </a:lnT>
                    <a:lnB>
                      <a:noFill/>
                    </a:lnB>
                  </a:tcPr>
                </a:tc>
                <a:extLst>
                  <a:ext uri="{0D108BD9-81ED-4DB2-BD59-A6C34878D82A}">
                    <a16:rowId xmlns:a16="http://schemas.microsoft.com/office/drawing/2014/main" xmlns="" val="874115461"/>
                  </a:ext>
                </a:extLst>
              </a:tr>
              <a:tr h="306654">
                <a:tc>
                  <a:txBody>
                    <a:bodyPr/>
                    <a:lstStyle/>
                    <a:p>
                      <a:pPr algn="l" fontAlgn="ctr"/>
                      <a:r>
                        <a:rPr lang="en-US" sz="1500" b="1" i="0" u="none" strike="noStrike" dirty="0">
                          <a:solidFill>
                            <a:srgbClr val="000000"/>
                          </a:solidFill>
                          <a:effectLst/>
                          <a:latin typeface="+mn-lt"/>
                        </a:rPr>
                        <a:t>Services to buildings and dwellings</a:t>
                      </a:r>
                    </a:p>
                  </a:txBody>
                  <a:tcPr marL="4763" marR="4763" marT="4763" marB="0" anchor="ctr">
                    <a:lnL>
                      <a:noFill/>
                    </a:lnL>
                    <a:lnR>
                      <a:noFill/>
                    </a:lnR>
                    <a:lnT>
                      <a:noFill/>
                    </a:lnT>
                    <a:lnB>
                      <a:noFill/>
                    </a:lnB>
                    <a:solidFill>
                      <a:schemeClr val="accent1">
                        <a:lumMod val="40000"/>
                        <a:lumOff val="60000"/>
                      </a:schemeClr>
                    </a:solidFill>
                  </a:tcPr>
                </a:tc>
                <a:tc>
                  <a:txBody>
                    <a:bodyPr/>
                    <a:lstStyle/>
                    <a:p>
                      <a:pPr algn="ctr" fontAlgn="ctr"/>
                      <a:r>
                        <a:rPr lang="en-US" sz="1500" b="1" i="0" u="none" strike="noStrike" dirty="0">
                          <a:solidFill>
                            <a:srgbClr val="000000"/>
                          </a:solidFill>
                          <a:effectLst/>
                          <a:latin typeface="+mn-lt"/>
                        </a:rPr>
                        <a:t>  515.6</a:t>
                      </a:r>
                    </a:p>
                  </a:txBody>
                  <a:tcPr marL="4763" marR="4763" marT="4763" marB="0" anchor="ctr">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xmlns="" val="3883133752"/>
                  </a:ext>
                </a:extLst>
              </a:tr>
              <a:tr h="306654">
                <a:tc>
                  <a:txBody>
                    <a:bodyPr/>
                    <a:lstStyle/>
                    <a:p>
                      <a:pPr algn="l" fontAlgn="ctr"/>
                      <a:r>
                        <a:rPr lang="en-US" sz="1500" b="1" i="0" u="none" strike="noStrike" dirty="0">
                          <a:solidFill>
                            <a:srgbClr val="000000"/>
                          </a:solidFill>
                          <a:effectLst/>
                          <a:latin typeface="+mn-lt"/>
                        </a:rPr>
                        <a:t>Real estate establishments</a:t>
                      </a:r>
                    </a:p>
                  </a:txBody>
                  <a:tcPr marL="4763" marR="4763" marT="4763" marB="0" anchor="ctr">
                    <a:lnL>
                      <a:noFill/>
                    </a:lnL>
                    <a:lnR>
                      <a:noFill/>
                    </a:lnR>
                    <a:lnT>
                      <a:noFill/>
                    </a:lnT>
                    <a:lnB>
                      <a:noFill/>
                    </a:lnB>
                  </a:tcPr>
                </a:tc>
                <a:tc>
                  <a:txBody>
                    <a:bodyPr/>
                    <a:lstStyle/>
                    <a:p>
                      <a:pPr algn="ctr" fontAlgn="ctr"/>
                      <a:r>
                        <a:rPr lang="en-US" sz="1500" b="1" i="0" u="none" strike="noStrike" dirty="0">
                          <a:solidFill>
                            <a:srgbClr val="000000"/>
                          </a:solidFill>
                          <a:effectLst/>
                          <a:latin typeface="+mn-lt"/>
                        </a:rPr>
                        <a:t>  338.1</a:t>
                      </a:r>
                    </a:p>
                  </a:txBody>
                  <a:tcPr marL="4763" marR="4763" marT="4763" marB="0" anchor="ctr">
                    <a:lnL>
                      <a:noFill/>
                    </a:lnL>
                    <a:lnR>
                      <a:noFill/>
                    </a:lnR>
                    <a:lnT>
                      <a:noFill/>
                    </a:lnT>
                    <a:lnB>
                      <a:noFill/>
                    </a:lnB>
                  </a:tcPr>
                </a:tc>
                <a:extLst>
                  <a:ext uri="{0D108BD9-81ED-4DB2-BD59-A6C34878D82A}">
                    <a16:rowId xmlns:a16="http://schemas.microsoft.com/office/drawing/2014/main" xmlns="" val="4210057111"/>
                  </a:ext>
                </a:extLst>
              </a:tr>
              <a:tr h="306654">
                <a:tc>
                  <a:txBody>
                    <a:bodyPr/>
                    <a:lstStyle/>
                    <a:p>
                      <a:pPr algn="l" fontAlgn="ctr"/>
                      <a:r>
                        <a:rPr lang="en-US" sz="1500" b="1" i="0" u="none" strike="noStrike" dirty="0">
                          <a:solidFill>
                            <a:srgbClr val="000000"/>
                          </a:solidFill>
                          <a:effectLst/>
                          <a:latin typeface="+mn-lt"/>
                        </a:rPr>
                        <a:t>Private hospitals</a:t>
                      </a:r>
                    </a:p>
                  </a:txBody>
                  <a:tcPr marL="4763" marR="4763" marT="4763" marB="0" anchor="ctr">
                    <a:lnL>
                      <a:noFill/>
                    </a:lnL>
                    <a:lnR>
                      <a:noFill/>
                    </a:lnR>
                    <a:lnT>
                      <a:noFill/>
                    </a:lnT>
                    <a:lnB>
                      <a:noFill/>
                    </a:lnB>
                    <a:solidFill>
                      <a:schemeClr val="accent1">
                        <a:lumMod val="40000"/>
                        <a:lumOff val="60000"/>
                      </a:schemeClr>
                    </a:solidFill>
                  </a:tcPr>
                </a:tc>
                <a:tc>
                  <a:txBody>
                    <a:bodyPr/>
                    <a:lstStyle/>
                    <a:p>
                      <a:pPr algn="ctr" fontAlgn="ctr"/>
                      <a:r>
                        <a:rPr lang="en-US" sz="1500" b="1" i="0" u="none" strike="noStrike" dirty="0">
                          <a:solidFill>
                            <a:srgbClr val="000000"/>
                          </a:solidFill>
                          <a:effectLst/>
                          <a:latin typeface="+mn-lt"/>
                        </a:rPr>
                        <a:t>  235.4</a:t>
                      </a:r>
                    </a:p>
                  </a:txBody>
                  <a:tcPr marL="4763" marR="4763" marT="4763" marB="0" anchor="ctr">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xmlns="" val="2606213546"/>
                  </a:ext>
                </a:extLst>
              </a:tr>
              <a:tr h="306654">
                <a:tc>
                  <a:txBody>
                    <a:bodyPr/>
                    <a:lstStyle/>
                    <a:p>
                      <a:pPr algn="l" fontAlgn="ctr"/>
                      <a:r>
                        <a:rPr lang="en-US" sz="1500" b="1" i="0" u="none" strike="noStrike">
                          <a:solidFill>
                            <a:srgbClr val="000000"/>
                          </a:solidFill>
                          <a:effectLst/>
                          <a:latin typeface="+mn-lt"/>
                        </a:rPr>
                        <a:t>Offices of physicians, dentists, and other health practitioners</a:t>
                      </a:r>
                    </a:p>
                  </a:txBody>
                  <a:tcPr marL="4763" marR="4763" marT="4763" marB="0" anchor="ctr">
                    <a:lnL>
                      <a:noFill/>
                    </a:lnL>
                    <a:lnR>
                      <a:noFill/>
                    </a:lnR>
                    <a:lnT>
                      <a:noFill/>
                    </a:lnT>
                    <a:lnB>
                      <a:noFill/>
                    </a:lnB>
                  </a:tcPr>
                </a:tc>
                <a:tc>
                  <a:txBody>
                    <a:bodyPr/>
                    <a:lstStyle/>
                    <a:p>
                      <a:pPr algn="ctr" fontAlgn="ctr"/>
                      <a:r>
                        <a:rPr lang="en-US" sz="1500" b="1" i="0" u="none" strike="noStrike" dirty="0">
                          <a:solidFill>
                            <a:srgbClr val="000000"/>
                          </a:solidFill>
                          <a:effectLst/>
                          <a:latin typeface="+mn-lt"/>
                        </a:rPr>
                        <a:t>  227.4</a:t>
                      </a:r>
                    </a:p>
                  </a:txBody>
                  <a:tcPr marL="4763" marR="4763" marT="4763" marB="0" anchor="ctr">
                    <a:lnL>
                      <a:noFill/>
                    </a:lnL>
                    <a:lnR>
                      <a:noFill/>
                    </a:lnR>
                    <a:lnT>
                      <a:noFill/>
                    </a:lnT>
                    <a:lnB>
                      <a:noFill/>
                    </a:lnB>
                  </a:tcPr>
                </a:tc>
                <a:extLst>
                  <a:ext uri="{0D108BD9-81ED-4DB2-BD59-A6C34878D82A}">
                    <a16:rowId xmlns:a16="http://schemas.microsoft.com/office/drawing/2014/main" xmlns="" val="950557878"/>
                  </a:ext>
                </a:extLst>
              </a:tr>
              <a:tr h="306654">
                <a:tc>
                  <a:txBody>
                    <a:bodyPr/>
                    <a:lstStyle/>
                    <a:p>
                      <a:pPr algn="l" fontAlgn="ctr"/>
                      <a:r>
                        <a:rPr lang="en-US" sz="1500" b="1" i="0" u="none" strike="noStrike" dirty="0">
                          <a:solidFill>
                            <a:srgbClr val="000000"/>
                          </a:solidFill>
                          <a:effectLst/>
                          <a:latin typeface="+mn-lt"/>
                        </a:rPr>
                        <a:t>Management, scientific, and technical consulting services</a:t>
                      </a:r>
                    </a:p>
                  </a:txBody>
                  <a:tcPr marL="4763" marR="4763" marT="4763" marB="0" anchor="ctr">
                    <a:lnL>
                      <a:noFill/>
                    </a:lnL>
                    <a:lnR>
                      <a:noFill/>
                    </a:lnR>
                    <a:lnT>
                      <a:noFill/>
                    </a:lnT>
                    <a:lnB>
                      <a:noFill/>
                    </a:lnB>
                    <a:solidFill>
                      <a:schemeClr val="accent1">
                        <a:lumMod val="40000"/>
                        <a:lumOff val="60000"/>
                      </a:schemeClr>
                    </a:solidFill>
                  </a:tcPr>
                </a:tc>
                <a:tc>
                  <a:txBody>
                    <a:bodyPr/>
                    <a:lstStyle/>
                    <a:p>
                      <a:pPr algn="ctr" fontAlgn="ctr"/>
                      <a:r>
                        <a:rPr lang="en-US" sz="1500" b="1" i="0" u="none" strike="noStrike" dirty="0">
                          <a:solidFill>
                            <a:srgbClr val="000000"/>
                          </a:solidFill>
                          <a:effectLst/>
                          <a:latin typeface="+mn-lt"/>
                        </a:rPr>
                        <a:t>  196.7</a:t>
                      </a:r>
                    </a:p>
                  </a:txBody>
                  <a:tcPr marL="4763" marR="4763" marT="4763" marB="0" anchor="ctr">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xmlns="" val="199158559"/>
                  </a:ext>
                </a:extLst>
              </a:tr>
              <a:tr h="306654">
                <a:tc>
                  <a:txBody>
                    <a:bodyPr/>
                    <a:lstStyle/>
                    <a:p>
                      <a:pPr algn="l" fontAlgn="ctr"/>
                      <a:r>
                        <a:rPr lang="en-US" sz="1500" b="1" i="0" u="none" strike="noStrike" dirty="0">
                          <a:solidFill>
                            <a:srgbClr val="000000"/>
                          </a:solidFill>
                          <a:effectLst/>
                          <a:latin typeface="+mn-lt"/>
                        </a:rPr>
                        <a:t>Civic, social, professional, and similar organizations</a:t>
                      </a:r>
                    </a:p>
                  </a:txBody>
                  <a:tcPr marL="4763" marR="4763" marT="4763" marB="0" anchor="ctr">
                    <a:lnL>
                      <a:noFill/>
                    </a:lnL>
                    <a:lnR>
                      <a:noFill/>
                    </a:lnR>
                    <a:lnT>
                      <a:noFill/>
                    </a:lnT>
                    <a:lnB>
                      <a:noFill/>
                    </a:lnB>
                  </a:tcPr>
                </a:tc>
                <a:tc>
                  <a:txBody>
                    <a:bodyPr/>
                    <a:lstStyle/>
                    <a:p>
                      <a:pPr algn="ctr" fontAlgn="ctr"/>
                      <a:r>
                        <a:rPr lang="en-US" sz="1500" b="1" i="0" u="none" strike="noStrike" dirty="0">
                          <a:solidFill>
                            <a:srgbClr val="000000"/>
                          </a:solidFill>
                          <a:effectLst/>
                          <a:latin typeface="+mn-lt"/>
                        </a:rPr>
                        <a:t>  180.3</a:t>
                      </a:r>
                    </a:p>
                  </a:txBody>
                  <a:tcPr marL="4763" marR="4763" marT="4763" marB="0" anchor="ctr">
                    <a:lnL>
                      <a:noFill/>
                    </a:lnL>
                    <a:lnR>
                      <a:noFill/>
                    </a:lnR>
                    <a:lnT>
                      <a:noFill/>
                    </a:lnT>
                    <a:lnB>
                      <a:noFill/>
                    </a:lnB>
                  </a:tcPr>
                </a:tc>
                <a:extLst>
                  <a:ext uri="{0D108BD9-81ED-4DB2-BD59-A6C34878D82A}">
                    <a16:rowId xmlns:a16="http://schemas.microsoft.com/office/drawing/2014/main" xmlns="" val="2704487136"/>
                  </a:ext>
                </a:extLst>
              </a:tr>
              <a:tr h="312787">
                <a:tc>
                  <a:txBody>
                    <a:bodyPr/>
                    <a:lstStyle/>
                    <a:p>
                      <a:pPr algn="l" fontAlgn="ctr"/>
                      <a:r>
                        <a:rPr lang="en-US" sz="1500" b="1" i="0" u="none" strike="noStrike" dirty="0">
                          <a:solidFill>
                            <a:srgbClr val="000000"/>
                          </a:solidFill>
                          <a:effectLst/>
                          <a:latin typeface="+mn-lt"/>
                        </a:rPr>
                        <a:t>Wholesale trade businesses</a:t>
                      </a:r>
                    </a:p>
                  </a:txBody>
                  <a:tcPr marL="4763" marR="4763" marT="4763" marB="0" anchor="ctr">
                    <a:lnL>
                      <a:noFill/>
                    </a:lnL>
                    <a:lnR>
                      <a:noFill/>
                    </a:lnR>
                    <a:lnT>
                      <a:noFill/>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1500" b="1" i="0" u="none" strike="noStrike" dirty="0">
                          <a:solidFill>
                            <a:srgbClr val="000000"/>
                          </a:solidFill>
                          <a:effectLst/>
                          <a:latin typeface="+mn-lt"/>
                        </a:rPr>
                        <a:t>  177.2</a:t>
                      </a:r>
                    </a:p>
                  </a:txBody>
                  <a:tcPr marL="4763" marR="4763" marT="4763" marB="0" anchor="ctr">
                    <a:lnL>
                      <a:noFill/>
                    </a:lnL>
                    <a:lnR>
                      <a:noFill/>
                    </a:lnR>
                    <a:lnT>
                      <a:noFill/>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3834407423"/>
                  </a:ext>
                </a:extLst>
              </a:tr>
            </a:tbl>
          </a:graphicData>
        </a:graphic>
      </p:graphicFrame>
      <p:sp>
        <p:nvSpPr>
          <p:cNvPr id="4"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24</a:t>
            </a:fld>
            <a:endParaRPr lang="en-US" dirty="0"/>
          </a:p>
        </p:txBody>
      </p:sp>
      <p:sp>
        <p:nvSpPr>
          <p:cNvPr id="3" name="TextBox 2"/>
          <p:cNvSpPr txBox="1"/>
          <p:nvPr/>
        </p:nvSpPr>
        <p:spPr>
          <a:xfrm>
            <a:off x="452213" y="6336792"/>
            <a:ext cx="6094891" cy="246221"/>
          </a:xfrm>
          <a:prstGeom prst="rect">
            <a:avLst/>
          </a:prstGeom>
          <a:noFill/>
        </p:spPr>
        <p:txBody>
          <a:bodyPr wrap="square" rtlCol="0">
            <a:spAutoFit/>
          </a:bodyPr>
          <a:lstStyle/>
          <a:p>
            <a:r>
              <a:rPr lang="en-US" sz="1000" dirty="0"/>
              <a:t>Source:  SBBER estimate generated via the IMPLAN methodology.</a:t>
            </a:r>
          </a:p>
        </p:txBody>
      </p:sp>
    </p:spTree>
    <p:extLst>
      <p:ext uri="{BB962C8B-B14F-4D97-AF65-F5344CB8AC3E}">
        <p14:creationId xmlns:p14="http://schemas.microsoft.com/office/powerpoint/2010/main" val="802671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a:latin typeface="+mn-lt"/>
              </a:rPr>
              <a:t>The Impact of Graduate Education on Lifetime Earnings</a:t>
            </a:r>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983941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178" y="201478"/>
            <a:ext cx="8731526" cy="1829368"/>
          </a:xfrm>
        </p:spPr>
        <p:txBody>
          <a:bodyPr>
            <a:noAutofit/>
          </a:bodyPr>
          <a:lstStyle/>
          <a:p>
            <a:r>
              <a:rPr lang="en-US" sz="4000" b="1" dirty="0">
                <a:latin typeface="+mn-lt"/>
              </a:rPr>
              <a:t>Worklife Expectancy in Years by Educational Attainment </a:t>
            </a:r>
            <a:br>
              <a:rPr lang="en-US" sz="4000" b="1" dirty="0">
                <a:latin typeface="+mn-lt"/>
              </a:rPr>
            </a:br>
            <a:r>
              <a:rPr lang="en-US" sz="4000" b="1" dirty="0">
                <a:latin typeface="+mn-lt"/>
              </a:rPr>
              <a:t>at Age 25</a:t>
            </a:r>
          </a:p>
        </p:txBody>
      </p:sp>
      <p:graphicFrame>
        <p:nvGraphicFramePr>
          <p:cNvPr id="4" name="Content Placeholder 3"/>
          <p:cNvGraphicFramePr>
            <a:graphicFrameLocks noGrp="1"/>
          </p:cNvGraphicFramePr>
          <p:nvPr>
            <p:ph idx="1"/>
            <p:extLst/>
          </p:nvPr>
        </p:nvGraphicFramePr>
        <p:xfrm>
          <a:off x="628650" y="2204852"/>
          <a:ext cx="7886701" cy="3219427"/>
        </p:xfrm>
        <a:graphic>
          <a:graphicData uri="http://schemas.openxmlformats.org/drawingml/2006/table">
            <a:tbl>
              <a:tblPr firstRow="1" bandRow="1">
                <a:tableStyleId>{7DF18680-E054-41AD-8BC1-D1AEF772440D}</a:tableStyleId>
              </a:tblPr>
              <a:tblGrid>
                <a:gridCol w="2372968">
                  <a:extLst>
                    <a:ext uri="{9D8B030D-6E8A-4147-A177-3AD203B41FA5}">
                      <a16:colId xmlns:a16="http://schemas.microsoft.com/office/drawing/2014/main" xmlns="" val="627418296"/>
                    </a:ext>
                  </a:extLst>
                </a:gridCol>
                <a:gridCol w="1938130">
                  <a:extLst>
                    <a:ext uri="{9D8B030D-6E8A-4147-A177-3AD203B41FA5}">
                      <a16:colId xmlns:a16="http://schemas.microsoft.com/office/drawing/2014/main" xmlns="" val="4051005092"/>
                    </a:ext>
                  </a:extLst>
                </a:gridCol>
                <a:gridCol w="1754257">
                  <a:extLst>
                    <a:ext uri="{9D8B030D-6E8A-4147-A177-3AD203B41FA5}">
                      <a16:colId xmlns:a16="http://schemas.microsoft.com/office/drawing/2014/main" xmlns="" val="1785155519"/>
                    </a:ext>
                  </a:extLst>
                </a:gridCol>
                <a:gridCol w="1821346">
                  <a:extLst>
                    <a:ext uri="{9D8B030D-6E8A-4147-A177-3AD203B41FA5}">
                      <a16:colId xmlns:a16="http://schemas.microsoft.com/office/drawing/2014/main" xmlns="" val="366575634"/>
                    </a:ext>
                  </a:extLst>
                </a:gridCol>
              </a:tblGrid>
              <a:tr h="618967">
                <a:tc>
                  <a:txBody>
                    <a:bodyPr/>
                    <a:lstStyle/>
                    <a:p>
                      <a:pPr algn="l" fontAlgn="b"/>
                      <a:r>
                        <a:rPr lang="en-US" sz="2400" b="1" i="0" u="none" strike="noStrike" dirty="0">
                          <a:solidFill>
                            <a:schemeClr val="bg1"/>
                          </a:solidFill>
                          <a:effectLst/>
                          <a:latin typeface="Calibri" panose="020F0502020204030204" pitchFamily="34" charset="0"/>
                        </a:rPr>
                        <a:t>Education Level</a:t>
                      </a:r>
                    </a:p>
                  </a:txBody>
                  <a:tcPr marL="4763" marR="4763" marT="4763" marB="0" anchor="b">
                    <a:solidFill>
                      <a:srgbClr val="203764"/>
                    </a:solidFill>
                  </a:tcPr>
                </a:tc>
                <a:tc>
                  <a:txBody>
                    <a:bodyPr/>
                    <a:lstStyle/>
                    <a:p>
                      <a:pPr algn="ctr" fontAlgn="b"/>
                      <a:r>
                        <a:rPr lang="en-US" sz="2400" b="1" i="0" u="none" strike="noStrike" dirty="0">
                          <a:solidFill>
                            <a:schemeClr val="bg1"/>
                          </a:solidFill>
                          <a:effectLst/>
                          <a:latin typeface="Calibri" panose="020F0502020204030204" pitchFamily="34" charset="0"/>
                        </a:rPr>
                        <a:t>Men</a:t>
                      </a:r>
                    </a:p>
                  </a:txBody>
                  <a:tcPr marL="4763" marR="4763" marT="4763" marB="0" anchor="b">
                    <a:solidFill>
                      <a:srgbClr val="203764"/>
                    </a:solidFill>
                  </a:tcPr>
                </a:tc>
                <a:tc>
                  <a:txBody>
                    <a:bodyPr/>
                    <a:lstStyle/>
                    <a:p>
                      <a:pPr algn="ctr" fontAlgn="b"/>
                      <a:r>
                        <a:rPr lang="en-US" sz="2400" b="1" i="0" u="none" strike="noStrike" dirty="0">
                          <a:solidFill>
                            <a:schemeClr val="bg1"/>
                          </a:solidFill>
                          <a:effectLst/>
                          <a:latin typeface="Calibri" panose="020F0502020204030204" pitchFamily="34" charset="0"/>
                        </a:rPr>
                        <a:t>Women</a:t>
                      </a:r>
                    </a:p>
                  </a:txBody>
                  <a:tcPr marL="4763" marR="4763" marT="4763" marB="0" anchor="b">
                    <a:solidFill>
                      <a:srgbClr val="203764"/>
                    </a:solidFill>
                  </a:tcPr>
                </a:tc>
                <a:tc>
                  <a:txBody>
                    <a:bodyPr/>
                    <a:lstStyle/>
                    <a:p>
                      <a:pPr algn="ctr" fontAlgn="b"/>
                      <a:r>
                        <a:rPr lang="en-US" sz="2400" b="1" i="0" u="none" strike="noStrike" dirty="0">
                          <a:solidFill>
                            <a:schemeClr val="bg1"/>
                          </a:solidFill>
                          <a:effectLst/>
                          <a:latin typeface="Calibri" panose="020F0502020204030204" pitchFamily="34" charset="0"/>
                        </a:rPr>
                        <a:t>Average</a:t>
                      </a:r>
                    </a:p>
                  </a:txBody>
                  <a:tcPr marL="4763" marR="4763" marT="4763" marB="0" anchor="b">
                    <a:solidFill>
                      <a:srgbClr val="203764"/>
                    </a:solidFill>
                  </a:tcPr>
                </a:tc>
                <a:extLst>
                  <a:ext uri="{0D108BD9-81ED-4DB2-BD59-A6C34878D82A}">
                    <a16:rowId xmlns:a16="http://schemas.microsoft.com/office/drawing/2014/main" xmlns="" val="783818907"/>
                  </a:ext>
                </a:extLst>
              </a:tr>
              <a:tr h="433410">
                <a:tc>
                  <a:txBody>
                    <a:bodyPr/>
                    <a:lstStyle/>
                    <a:p>
                      <a:pPr algn="l" fontAlgn="b"/>
                      <a:r>
                        <a:rPr lang="en-US" sz="2400" b="0" i="0" u="none" strike="noStrike" dirty="0">
                          <a:solidFill>
                            <a:srgbClr val="000000"/>
                          </a:solidFill>
                          <a:effectLst/>
                          <a:latin typeface="Calibri" panose="020F0502020204030204" pitchFamily="34" charset="0"/>
                        </a:rPr>
                        <a:t>High School</a:t>
                      </a:r>
                    </a:p>
                  </a:txBody>
                  <a:tcPr marL="4763" marR="4763" marT="4763" marB="0" anchor="b">
                    <a:solidFill>
                      <a:schemeClr val="bg1"/>
                    </a:solidFill>
                  </a:tcPr>
                </a:tc>
                <a:tc>
                  <a:txBody>
                    <a:bodyPr/>
                    <a:lstStyle/>
                    <a:p>
                      <a:pPr algn="ctr" fontAlgn="b"/>
                      <a:r>
                        <a:rPr lang="en-US" sz="2400" b="0" i="0" u="none" strike="noStrike" dirty="0">
                          <a:solidFill>
                            <a:srgbClr val="000000"/>
                          </a:solidFill>
                          <a:effectLst/>
                          <a:latin typeface="Calibri" panose="020F0502020204030204" pitchFamily="34" charset="0"/>
                        </a:rPr>
                        <a:t>33.41</a:t>
                      </a:r>
                    </a:p>
                  </a:txBody>
                  <a:tcPr marL="4763" marR="4763" marT="4763" marB="0" anchor="b">
                    <a:solidFill>
                      <a:schemeClr val="bg1"/>
                    </a:solidFill>
                  </a:tcPr>
                </a:tc>
                <a:tc>
                  <a:txBody>
                    <a:bodyPr/>
                    <a:lstStyle/>
                    <a:p>
                      <a:pPr algn="ctr" fontAlgn="b"/>
                      <a:r>
                        <a:rPr lang="en-US" sz="2400" b="0" i="0" u="none" strike="noStrike" dirty="0">
                          <a:solidFill>
                            <a:srgbClr val="000000"/>
                          </a:solidFill>
                          <a:effectLst/>
                          <a:latin typeface="Calibri" panose="020F0502020204030204" pitchFamily="34" charset="0"/>
                        </a:rPr>
                        <a:t>27.98</a:t>
                      </a:r>
                    </a:p>
                  </a:txBody>
                  <a:tcPr marL="4763" marR="4763" marT="4763" marB="0" anchor="b">
                    <a:solidFill>
                      <a:schemeClr val="bg1"/>
                    </a:solidFill>
                  </a:tcPr>
                </a:tc>
                <a:tc>
                  <a:txBody>
                    <a:bodyPr/>
                    <a:lstStyle/>
                    <a:p>
                      <a:pPr algn="ctr" fontAlgn="b"/>
                      <a:r>
                        <a:rPr lang="en-US" sz="2400" b="0" i="0" u="none" strike="noStrike" dirty="0">
                          <a:solidFill>
                            <a:srgbClr val="000000"/>
                          </a:solidFill>
                          <a:effectLst/>
                          <a:latin typeface="Calibri" panose="020F0502020204030204" pitchFamily="34" charset="0"/>
                        </a:rPr>
                        <a:t>30.70</a:t>
                      </a:r>
                    </a:p>
                  </a:txBody>
                  <a:tcPr marL="4763" marR="4763" marT="4763" marB="0" anchor="b">
                    <a:solidFill>
                      <a:schemeClr val="bg1"/>
                    </a:solidFill>
                  </a:tcPr>
                </a:tc>
                <a:extLst>
                  <a:ext uri="{0D108BD9-81ED-4DB2-BD59-A6C34878D82A}">
                    <a16:rowId xmlns:a16="http://schemas.microsoft.com/office/drawing/2014/main" xmlns="" val="3379948672"/>
                  </a:ext>
                </a:extLst>
              </a:tr>
              <a:tr h="433410">
                <a:tc>
                  <a:txBody>
                    <a:bodyPr/>
                    <a:lstStyle/>
                    <a:p>
                      <a:pPr algn="l" fontAlgn="b"/>
                      <a:r>
                        <a:rPr lang="en-US" sz="2400" b="0" i="0" u="none" strike="noStrike" dirty="0">
                          <a:solidFill>
                            <a:srgbClr val="000000"/>
                          </a:solidFill>
                          <a:effectLst/>
                          <a:latin typeface="Calibri" panose="020F0502020204030204" pitchFamily="34" charset="0"/>
                        </a:rPr>
                        <a:t>Some College</a:t>
                      </a:r>
                    </a:p>
                  </a:txBody>
                  <a:tcPr marL="4763" marR="4763" marT="4763" marB="0" anchor="b">
                    <a:solidFill>
                      <a:srgbClr val="BDD7EE"/>
                    </a:solidFill>
                  </a:tcPr>
                </a:tc>
                <a:tc>
                  <a:txBody>
                    <a:bodyPr/>
                    <a:lstStyle/>
                    <a:p>
                      <a:pPr algn="ctr" fontAlgn="b"/>
                      <a:r>
                        <a:rPr lang="en-US" sz="2400" b="0" i="0" u="none" strike="noStrike" dirty="0">
                          <a:solidFill>
                            <a:srgbClr val="000000"/>
                          </a:solidFill>
                          <a:effectLst/>
                          <a:latin typeface="Calibri" panose="020F0502020204030204" pitchFamily="34" charset="0"/>
                        </a:rPr>
                        <a:t>33.88</a:t>
                      </a:r>
                    </a:p>
                  </a:txBody>
                  <a:tcPr marL="4763" marR="4763" marT="4763" marB="0" anchor="b">
                    <a:solidFill>
                      <a:srgbClr val="BDD7EE"/>
                    </a:solidFill>
                  </a:tcPr>
                </a:tc>
                <a:tc>
                  <a:txBody>
                    <a:bodyPr/>
                    <a:lstStyle/>
                    <a:p>
                      <a:pPr algn="ctr" fontAlgn="b"/>
                      <a:r>
                        <a:rPr lang="en-US" sz="2400" b="0" i="0" u="none" strike="noStrike" dirty="0">
                          <a:solidFill>
                            <a:srgbClr val="000000"/>
                          </a:solidFill>
                          <a:effectLst/>
                          <a:latin typeface="Calibri" panose="020F0502020204030204" pitchFamily="34" charset="0"/>
                        </a:rPr>
                        <a:t>30.71</a:t>
                      </a:r>
                    </a:p>
                  </a:txBody>
                  <a:tcPr marL="4763" marR="4763" marT="4763" marB="0" anchor="b">
                    <a:solidFill>
                      <a:srgbClr val="BDD7EE"/>
                    </a:solidFill>
                  </a:tcPr>
                </a:tc>
                <a:tc>
                  <a:txBody>
                    <a:bodyPr/>
                    <a:lstStyle/>
                    <a:p>
                      <a:pPr algn="ctr" fontAlgn="b"/>
                      <a:r>
                        <a:rPr lang="en-US" sz="2400" b="0" i="0" u="none" strike="noStrike" dirty="0">
                          <a:solidFill>
                            <a:srgbClr val="000000"/>
                          </a:solidFill>
                          <a:effectLst/>
                          <a:latin typeface="Calibri" panose="020F0502020204030204" pitchFamily="34" charset="0"/>
                        </a:rPr>
                        <a:t>32.30</a:t>
                      </a:r>
                    </a:p>
                  </a:txBody>
                  <a:tcPr marL="4763" marR="4763" marT="4763" marB="0" anchor="b">
                    <a:solidFill>
                      <a:srgbClr val="BDD7EE"/>
                    </a:solidFill>
                  </a:tcPr>
                </a:tc>
                <a:extLst>
                  <a:ext uri="{0D108BD9-81ED-4DB2-BD59-A6C34878D82A}">
                    <a16:rowId xmlns:a16="http://schemas.microsoft.com/office/drawing/2014/main" xmlns="" val="646022926"/>
                  </a:ext>
                </a:extLst>
              </a:tr>
              <a:tr h="433410">
                <a:tc>
                  <a:txBody>
                    <a:bodyPr/>
                    <a:lstStyle/>
                    <a:p>
                      <a:pPr algn="l" fontAlgn="b"/>
                      <a:r>
                        <a:rPr lang="en-US" sz="2400" b="0" i="0" u="none" strike="noStrike" dirty="0">
                          <a:solidFill>
                            <a:srgbClr val="000000"/>
                          </a:solidFill>
                          <a:effectLst/>
                          <a:latin typeface="Calibri" panose="020F0502020204030204" pitchFamily="34" charset="0"/>
                        </a:rPr>
                        <a:t>A.A. Degree</a:t>
                      </a:r>
                    </a:p>
                  </a:txBody>
                  <a:tcPr marL="4763" marR="4763" marT="4763" marB="0" anchor="b">
                    <a:solidFill>
                      <a:schemeClr val="bg1"/>
                    </a:solidFill>
                  </a:tcPr>
                </a:tc>
                <a:tc>
                  <a:txBody>
                    <a:bodyPr/>
                    <a:lstStyle/>
                    <a:p>
                      <a:pPr algn="ctr" fontAlgn="b"/>
                      <a:r>
                        <a:rPr lang="en-US" sz="2400" b="0" i="0" u="none" strike="noStrike" dirty="0">
                          <a:solidFill>
                            <a:srgbClr val="000000"/>
                          </a:solidFill>
                          <a:effectLst/>
                          <a:latin typeface="Calibri" panose="020F0502020204030204" pitchFamily="34" charset="0"/>
                        </a:rPr>
                        <a:t>35.14</a:t>
                      </a:r>
                    </a:p>
                  </a:txBody>
                  <a:tcPr marL="4763" marR="4763" marT="4763" marB="0" anchor="b">
                    <a:solidFill>
                      <a:schemeClr val="bg1"/>
                    </a:solidFill>
                  </a:tcPr>
                </a:tc>
                <a:tc>
                  <a:txBody>
                    <a:bodyPr/>
                    <a:lstStyle/>
                    <a:p>
                      <a:pPr algn="ctr" fontAlgn="b"/>
                      <a:r>
                        <a:rPr lang="en-US" sz="2400" b="0" i="0" u="none" strike="noStrike" dirty="0">
                          <a:solidFill>
                            <a:srgbClr val="000000"/>
                          </a:solidFill>
                          <a:effectLst/>
                          <a:latin typeface="Calibri" panose="020F0502020204030204" pitchFamily="34" charset="0"/>
                        </a:rPr>
                        <a:t>33.28</a:t>
                      </a:r>
                    </a:p>
                  </a:txBody>
                  <a:tcPr marL="4763" marR="4763" marT="4763" marB="0" anchor="b">
                    <a:solidFill>
                      <a:schemeClr val="bg1"/>
                    </a:solidFill>
                  </a:tcPr>
                </a:tc>
                <a:tc>
                  <a:txBody>
                    <a:bodyPr/>
                    <a:lstStyle/>
                    <a:p>
                      <a:pPr algn="ctr" fontAlgn="b"/>
                      <a:r>
                        <a:rPr lang="en-US" sz="2400" b="0" i="0" u="none" strike="noStrike" dirty="0">
                          <a:solidFill>
                            <a:srgbClr val="000000"/>
                          </a:solidFill>
                          <a:effectLst/>
                          <a:latin typeface="Calibri" panose="020F0502020204030204" pitchFamily="34" charset="0"/>
                        </a:rPr>
                        <a:t>34.21</a:t>
                      </a:r>
                    </a:p>
                  </a:txBody>
                  <a:tcPr marL="4763" marR="4763" marT="4763" marB="0" anchor="b">
                    <a:solidFill>
                      <a:schemeClr val="bg1"/>
                    </a:solidFill>
                  </a:tcPr>
                </a:tc>
                <a:extLst>
                  <a:ext uri="{0D108BD9-81ED-4DB2-BD59-A6C34878D82A}">
                    <a16:rowId xmlns:a16="http://schemas.microsoft.com/office/drawing/2014/main" xmlns="" val="2293274072"/>
                  </a:ext>
                </a:extLst>
              </a:tr>
              <a:tr h="433410">
                <a:tc>
                  <a:txBody>
                    <a:bodyPr/>
                    <a:lstStyle/>
                    <a:p>
                      <a:pPr algn="l" fontAlgn="b"/>
                      <a:r>
                        <a:rPr lang="en-US" sz="2400" b="0" i="0" u="none" strike="noStrike" dirty="0">
                          <a:solidFill>
                            <a:srgbClr val="000000"/>
                          </a:solidFill>
                          <a:effectLst/>
                          <a:latin typeface="Calibri" panose="020F0502020204030204" pitchFamily="34" charset="0"/>
                        </a:rPr>
                        <a:t>BA Degree</a:t>
                      </a:r>
                    </a:p>
                  </a:txBody>
                  <a:tcPr marL="4763" marR="4763" marT="4763" marB="0" anchor="b">
                    <a:solidFill>
                      <a:srgbClr val="BDD7EE"/>
                    </a:solidFill>
                  </a:tcPr>
                </a:tc>
                <a:tc>
                  <a:txBody>
                    <a:bodyPr/>
                    <a:lstStyle/>
                    <a:p>
                      <a:pPr algn="ctr" fontAlgn="b"/>
                      <a:r>
                        <a:rPr lang="en-US" sz="2400" b="0" i="0" u="none" strike="noStrike" dirty="0">
                          <a:solidFill>
                            <a:srgbClr val="000000"/>
                          </a:solidFill>
                          <a:effectLst/>
                          <a:latin typeface="Calibri" panose="020F0502020204030204" pitchFamily="34" charset="0"/>
                        </a:rPr>
                        <a:t>36.42</a:t>
                      </a:r>
                    </a:p>
                  </a:txBody>
                  <a:tcPr marL="4763" marR="4763" marT="4763" marB="0" anchor="b">
                    <a:solidFill>
                      <a:srgbClr val="BDD7EE"/>
                    </a:solidFill>
                  </a:tcPr>
                </a:tc>
                <a:tc>
                  <a:txBody>
                    <a:bodyPr/>
                    <a:lstStyle/>
                    <a:p>
                      <a:pPr algn="ctr" fontAlgn="b"/>
                      <a:r>
                        <a:rPr lang="en-US" sz="2400" b="0" i="0" u="none" strike="noStrike" dirty="0">
                          <a:solidFill>
                            <a:srgbClr val="000000"/>
                          </a:solidFill>
                          <a:effectLst/>
                          <a:latin typeface="Calibri" panose="020F0502020204030204" pitchFamily="34" charset="0"/>
                        </a:rPr>
                        <a:t>32.96</a:t>
                      </a:r>
                    </a:p>
                  </a:txBody>
                  <a:tcPr marL="4763" marR="4763" marT="4763" marB="0" anchor="b">
                    <a:solidFill>
                      <a:srgbClr val="BDD7EE"/>
                    </a:solidFill>
                  </a:tcPr>
                </a:tc>
                <a:tc>
                  <a:txBody>
                    <a:bodyPr/>
                    <a:lstStyle/>
                    <a:p>
                      <a:pPr algn="ctr" fontAlgn="b"/>
                      <a:r>
                        <a:rPr lang="en-US" sz="2400" b="0" i="0" u="none" strike="noStrike" dirty="0">
                          <a:solidFill>
                            <a:srgbClr val="000000"/>
                          </a:solidFill>
                          <a:effectLst/>
                          <a:latin typeface="Calibri" panose="020F0502020204030204" pitchFamily="34" charset="0"/>
                        </a:rPr>
                        <a:t>34.69</a:t>
                      </a:r>
                    </a:p>
                  </a:txBody>
                  <a:tcPr marL="4763" marR="4763" marT="4763" marB="0" anchor="b">
                    <a:solidFill>
                      <a:srgbClr val="BDD7EE"/>
                    </a:solidFill>
                  </a:tcPr>
                </a:tc>
                <a:extLst>
                  <a:ext uri="{0D108BD9-81ED-4DB2-BD59-A6C34878D82A}">
                    <a16:rowId xmlns:a16="http://schemas.microsoft.com/office/drawing/2014/main" xmlns="" val="2462562491"/>
                  </a:ext>
                </a:extLst>
              </a:tr>
              <a:tr h="433410">
                <a:tc>
                  <a:txBody>
                    <a:bodyPr/>
                    <a:lstStyle/>
                    <a:p>
                      <a:pPr algn="l" fontAlgn="b"/>
                      <a:r>
                        <a:rPr lang="en-US" sz="2400" b="0" i="0" u="none" strike="noStrike" dirty="0">
                          <a:solidFill>
                            <a:srgbClr val="000000"/>
                          </a:solidFill>
                          <a:effectLst/>
                          <a:latin typeface="Calibri" panose="020F0502020204030204" pitchFamily="34" charset="0"/>
                        </a:rPr>
                        <a:t>MA Degree</a:t>
                      </a:r>
                    </a:p>
                  </a:txBody>
                  <a:tcPr marL="4763" marR="4763" marT="4763" marB="0" anchor="b">
                    <a:solidFill>
                      <a:schemeClr val="bg1"/>
                    </a:solidFill>
                  </a:tcPr>
                </a:tc>
                <a:tc>
                  <a:txBody>
                    <a:bodyPr/>
                    <a:lstStyle/>
                    <a:p>
                      <a:pPr algn="ctr" fontAlgn="b"/>
                      <a:r>
                        <a:rPr lang="en-US" sz="2400" b="0" i="0" u="none" strike="noStrike" dirty="0">
                          <a:solidFill>
                            <a:srgbClr val="000000"/>
                          </a:solidFill>
                          <a:effectLst/>
                          <a:latin typeface="Calibri" panose="020F0502020204030204" pitchFamily="34" charset="0"/>
                        </a:rPr>
                        <a:t>38.42</a:t>
                      </a:r>
                    </a:p>
                  </a:txBody>
                  <a:tcPr marL="4763" marR="4763" marT="4763" marB="0" anchor="b">
                    <a:solidFill>
                      <a:schemeClr val="bg1"/>
                    </a:solidFill>
                  </a:tcPr>
                </a:tc>
                <a:tc>
                  <a:txBody>
                    <a:bodyPr/>
                    <a:lstStyle/>
                    <a:p>
                      <a:pPr algn="ctr" fontAlgn="b"/>
                      <a:r>
                        <a:rPr lang="en-US" sz="2400" b="0" i="0" u="none" strike="noStrike" dirty="0">
                          <a:solidFill>
                            <a:srgbClr val="000000"/>
                          </a:solidFill>
                          <a:effectLst/>
                          <a:latin typeface="Calibri" panose="020F0502020204030204" pitchFamily="34" charset="0"/>
                        </a:rPr>
                        <a:t>34.58</a:t>
                      </a:r>
                    </a:p>
                  </a:txBody>
                  <a:tcPr marL="4763" marR="4763" marT="4763" marB="0" anchor="b">
                    <a:solidFill>
                      <a:schemeClr val="bg1"/>
                    </a:solidFill>
                  </a:tcPr>
                </a:tc>
                <a:tc>
                  <a:txBody>
                    <a:bodyPr/>
                    <a:lstStyle/>
                    <a:p>
                      <a:pPr algn="ctr" fontAlgn="b"/>
                      <a:r>
                        <a:rPr lang="en-US" sz="2400" b="0" i="0" u="none" strike="noStrike" dirty="0">
                          <a:solidFill>
                            <a:srgbClr val="000000"/>
                          </a:solidFill>
                          <a:effectLst/>
                          <a:latin typeface="Calibri" panose="020F0502020204030204" pitchFamily="34" charset="0"/>
                        </a:rPr>
                        <a:t>36.50</a:t>
                      </a:r>
                    </a:p>
                  </a:txBody>
                  <a:tcPr marL="4763" marR="4763" marT="4763" marB="0" anchor="b">
                    <a:solidFill>
                      <a:schemeClr val="bg1"/>
                    </a:solidFill>
                  </a:tcPr>
                </a:tc>
                <a:extLst>
                  <a:ext uri="{0D108BD9-81ED-4DB2-BD59-A6C34878D82A}">
                    <a16:rowId xmlns:a16="http://schemas.microsoft.com/office/drawing/2014/main" xmlns="" val="3785125531"/>
                  </a:ext>
                </a:extLst>
              </a:tr>
              <a:tr h="433410">
                <a:tc>
                  <a:txBody>
                    <a:bodyPr/>
                    <a:lstStyle/>
                    <a:p>
                      <a:pPr algn="l" fontAlgn="b"/>
                      <a:r>
                        <a:rPr lang="en-US" sz="2400" b="0" i="0" u="none" strike="noStrike" dirty="0">
                          <a:solidFill>
                            <a:srgbClr val="000000"/>
                          </a:solidFill>
                          <a:effectLst/>
                          <a:latin typeface="Calibri" panose="020F0502020204030204" pitchFamily="34" charset="0"/>
                        </a:rPr>
                        <a:t>PROF/PHD Degree</a:t>
                      </a:r>
                    </a:p>
                  </a:txBody>
                  <a:tcPr marL="4763" marR="4763" marT="4763" marB="0" anchor="b">
                    <a:solidFill>
                      <a:srgbClr val="BDD7EE"/>
                    </a:solidFill>
                  </a:tcPr>
                </a:tc>
                <a:tc>
                  <a:txBody>
                    <a:bodyPr/>
                    <a:lstStyle/>
                    <a:p>
                      <a:pPr algn="ctr" fontAlgn="b"/>
                      <a:r>
                        <a:rPr lang="en-US" sz="2400" b="0" i="0" u="none" strike="noStrike" dirty="0">
                          <a:solidFill>
                            <a:srgbClr val="000000"/>
                          </a:solidFill>
                          <a:effectLst/>
                          <a:latin typeface="Calibri" panose="020F0502020204030204" pitchFamily="34" charset="0"/>
                        </a:rPr>
                        <a:t>40.09</a:t>
                      </a:r>
                    </a:p>
                  </a:txBody>
                  <a:tcPr marL="4763" marR="4763" marT="4763" marB="0" anchor="b">
                    <a:solidFill>
                      <a:srgbClr val="BDD7EE"/>
                    </a:solidFill>
                  </a:tcPr>
                </a:tc>
                <a:tc>
                  <a:txBody>
                    <a:bodyPr/>
                    <a:lstStyle/>
                    <a:p>
                      <a:pPr algn="ctr" fontAlgn="b"/>
                      <a:r>
                        <a:rPr lang="en-US" sz="2400" b="0" i="0" u="none" strike="noStrike" dirty="0">
                          <a:solidFill>
                            <a:srgbClr val="000000"/>
                          </a:solidFill>
                          <a:effectLst/>
                          <a:latin typeface="Calibri" panose="020F0502020204030204" pitchFamily="34" charset="0"/>
                        </a:rPr>
                        <a:t>37.12</a:t>
                      </a:r>
                    </a:p>
                  </a:txBody>
                  <a:tcPr marL="4763" marR="4763" marT="4763" marB="0" anchor="b">
                    <a:solidFill>
                      <a:srgbClr val="BDD7EE"/>
                    </a:solidFill>
                  </a:tcPr>
                </a:tc>
                <a:tc>
                  <a:txBody>
                    <a:bodyPr/>
                    <a:lstStyle/>
                    <a:p>
                      <a:pPr algn="ctr" fontAlgn="b"/>
                      <a:r>
                        <a:rPr lang="en-US" sz="2400" b="0" i="0" u="none" strike="noStrike" dirty="0">
                          <a:solidFill>
                            <a:srgbClr val="000000"/>
                          </a:solidFill>
                          <a:effectLst/>
                          <a:latin typeface="Calibri" panose="020F0502020204030204" pitchFamily="34" charset="0"/>
                        </a:rPr>
                        <a:t>38.61</a:t>
                      </a:r>
                    </a:p>
                  </a:txBody>
                  <a:tcPr marL="4763" marR="4763" marT="4763" marB="0" anchor="b">
                    <a:solidFill>
                      <a:srgbClr val="BDD7EE"/>
                    </a:solidFill>
                  </a:tcPr>
                </a:tc>
                <a:extLst>
                  <a:ext uri="{0D108BD9-81ED-4DB2-BD59-A6C34878D82A}">
                    <a16:rowId xmlns:a16="http://schemas.microsoft.com/office/drawing/2014/main" xmlns="" val="2166642512"/>
                  </a:ext>
                </a:extLst>
              </a:tr>
            </a:tbl>
          </a:graphicData>
        </a:graphic>
      </p:graphicFrame>
      <p:sp>
        <p:nvSpPr>
          <p:cNvPr id="5" name="TextBox 4"/>
          <p:cNvSpPr txBox="1"/>
          <p:nvPr/>
        </p:nvSpPr>
        <p:spPr>
          <a:xfrm>
            <a:off x="506560" y="6282563"/>
            <a:ext cx="6684065" cy="553998"/>
          </a:xfrm>
          <a:prstGeom prst="rect">
            <a:avLst/>
          </a:prstGeom>
          <a:noFill/>
        </p:spPr>
        <p:txBody>
          <a:bodyPr wrap="square" rtlCol="0">
            <a:spAutoFit/>
          </a:bodyPr>
          <a:lstStyle/>
          <a:p>
            <a:r>
              <a:rPr lang="sv-SE" sz="1000" dirty="0"/>
              <a:t>Source:  Gary R. Skoog, James E. Ciecka and Kurt V. Krueger, </a:t>
            </a:r>
            <a:r>
              <a:rPr lang="en-US" sz="1000" i="1" dirty="0"/>
              <a:t>The Markov Process Model of Labor Force Activity: Extended Tables of Central Tendency, Shape, Percentile Points, and Bootstrap Standard Errors, Journal of Forensic Economics 22(2), 2011, pp.165-229.  </a:t>
            </a:r>
          </a:p>
        </p:txBody>
      </p:sp>
      <p:sp>
        <p:nvSpPr>
          <p:cNvPr id="6"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26</a:t>
            </a:fld>
            <a:endParaRPr lang="en-US" dirty="0"/>
          </a:p>
        </p:txBody>
      </p:sp>
    </p:spTree>
    <p:extLst>
      <p:ext uri="{BB962C8B-B14F-4D97-AF65-F5344CB8AC3E}">
        <p14:creationId xmlns:p14="http://schemas.microsoft.com/office/powerpoint/2010/main" val="23325446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47974"/>
            <a:ext cx="9144000" cy="1409378"/>
          </a:xfrm>
        </p:spPr>
        <p:txBody>
          <a:bodyPr>
            <a:noAutofit/>
          </a:bodyPr>
          <a:lstStyle/>
          <a:p>
            <a:r>
              <a:rPr lang="en-US" sz="4000" b="1" spc="-75" dirty="0">
                <a:latin typeface="+mn-lt"/>
              </a:rPr>
              <a:t>Worklife Expectancy in Years by Educational Attainment,</a:t>
            </a:r>
            <a:br>
              <a:rPr lang="en-US" sz="4000" b="1" spc="-75" dirty="0">
                <a:latin typeface="+mn-lt"/>
              </a:rPr>
            </a:br>
            <a:r>
              <a:rPr lang="en-US" sz="4000" b="1" spc="-75" dirty="0">
                <a:latin typeface="+mn-lt"/>
              </a:rPr>
              <a:t>Average of Both Genders at Age 25</a:t>
            </a:r>
          </a:p>
        </p:txBody>
      </p:sp>
      <p:graphicFrame>
        <p:nvGraphicFramePr>
          <p:cNvPr id="8" name="Chart 7"/>
          <p:cNvGraphicFramePr/>
          <p:nvPr>
            <p:extLst/>
          </p:nvPr>
        </p:nvGraphicFramePr>
        <p:xfrm>
          <a:off x="725556" y="1791528"/>
          <a:ext cx="7509014" cy="376194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77499" y="6174046"/>
            <a:ext cx="6684065" cy="707886"/>
          </a:xfrm>
          <a:prstGeom prst="rect">
            <a:avLst/>
          </a:prstGeom>
          <a:noFill/>
        </p:spPr>
        <p:txBody>
          <a:bodyPr wrap="square" rtlCol="0">
            <a:spAutoFit/>
          </a:bodyPr>
          <a:lstStyle/>
          <a:p>
            <a:r>
              <a:rPr lang="sv-SE" sz="1000" dirty="0"/>
              <a:t>Note:  Values are the average of men and women combined. Original data is presented by gender.</a:t>
            </a:r>
          </a:p>
          <a:p>
            <a:r>
              <a:rPr lang="sv-SE" sz="1000" dirty="0"/>
              <a:t>Source:  Gary R. Skoog, James E. Ciecka and Kurt V. Krueger, </a:t>
            </a:r>
            <a:r>
              <a:rPr lang="en-US" sz="1000" i="1" dirty="0"/>
              <a:t>The Markov Process Model of Labor Force Activity: Extended Tables of Central Tendency, Shape, Percentile Points, and Bootstrap Standard Errors, Journal of Forensic Economics 22(2), 2011, pp.165-229.  </a:t>
            </a:r>
          </a:p>
        </p:txBody>
      </p:sp>
      <p:sp>
        <p:nvSpPr>
          <p:cNvPr id="6"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27</a:t>
            </a:fld>
            <a:endParaRPr lang="en-US" dirty="0"/>
          </a:p>
        </p:txBody>
      </p:sp>
    </p:spTree>
    <p:extLst>
      <p:ext uri="{BB962C8B-B14F-4D97-AF65-F5344CB8AC3E}">
        <p14:creationId xmlns:p14="http://schemas.microsoft.com/office/powerpoint/2010/main" val="2741229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26382"/>
            <a:ext cx="7886700" cy="994172"/>
          </a:xfrm>
        </p:spPr>
        <p:txBody>
          <a:bodyPr>
            <a:noAutofit/>
          </a:bodyPr>
          <a:lstStyle/>
          <a:p>
            <a:pPr algn="ctr"/>
            <a:r>
              <a:rPr lang="en-US" sz="4000" b="1" dirty="0">
                <a:latin typeface="+mn-lt"/>
              </a:rPr>
              <a:t>Lifetime Earnings by Educational Attainment</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901345560"/>
              </p:ext>
            </p:extLst>
          </p:nvPr>
        </p:nvGraphicFramePr>
        <p:xfrm>
          <a:off x="373516" y="1916566"/>
          <a:ext cx="8419420" cy="3530544"/>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165596" y="6300851"/>
            <a:ext cx="7614172" cy="553998"/>
          </a:xfrm>
          <a:prstGeom prst="rect">
            <a:avLst/>
          </a:prstGeom>
          <a:noFill/>
        </p:spPr>
        <p:txBody>
          <a:bodyPr wrap="square" rtlCol="0">
            <a:spAutoFit/>
          </a:bodyPr>
          <a:lstStyle/>
          <a:p>
            <a:r>
              <a:rPr lang="sv-SE" sz="1000" dirty="0"/>
              <a:t>Sources:  U.S. Bureau of Labor Statistics, Current Population Survey, and  Gary R. Skoog, James E. Ciecka and Kurt V. Krueger, </a:t>
            </a:r>
            <a:r>
              <a:rPr lang="en-US" sz="1000" i="1" dirty="0"/>
              <a:t>The Markov Process Model of Labor Force Activity: Extended Tables of Central Tendency, Shape, Percentile Points, and Bootstrap Standard Errors, Journal of Forensic Economics 22(2), 2011, pp.165-229.  </a:t>
            </a:r>
          </a:p>
        </p:txBody>
      </p:sp>
      <p:sp>
        <p:nvSpPr>
          <p:cNvPr id="5"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28</a:t>
            </a:fld>
            <a:endParaRPr lang="en-US" dirty="0"/>
          </a:p>
        </p:txBody>
      </p:sp>
    </p:spTree>
    <p:extLst>
      <p:ext uri="{BB962C8B-B14F-4D97-AF65-F5344CB8AC3E}">
        <p14:creationId xmlns:p14="http://schemas.microsoft.com/office/powerpoint/2010/main" val="1342404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04" y="659233"/>
            <a:ext cx="8663078" cy="994172"/>
          </a:xfrm>
        </p:spPr>
        <p:txBody>
          <a:bodyPr>
            <a:noAutofit/>
          </a:bodyPr>
          <a:lstStyle/>
          <a:p>
            <a:pPr algn="ctr"/>
            <a:r>
              <a:rPr lang="en-US" sz="4000" b="1" dirty="0">
                <a:latin typeface="+mn-lt"/>
              </a:rPr>
              <a:t>Lifetime State and Local Taxes by Educational Attainment</a:t>
            </a:r>
          </a:p>
        </p:txBody>
      </p:sp>
      <p:graphicFrame>
        <p:nvGraphicFramePr>
          <p:cNvPr id="10" name="Content Placeholder 9"/>
          <p:cNvGraphicFramePr>
            <a:graphicFrameLocks noGrp="1"/>
          </p:cNvGraphicFramePr>
          <p:nvPr>
            <p:ph idx="1"/>
            <p:extLst/>
          </p:nvPr>
        </p:nvGraphicFramePr>
        <p:xfrm>
          <a:off x="373516" y="1916566"/>
          <a:ext cx="8419420" cy="3530544"/>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334460" y="6207357"/>
            <a:ext cx="7614172" cy="553998"/>
          </a:xfrm>
          <a:prstGeom prst="rect">
            <a:avLst/>
          </a:prstGeom>
          <a:noFill/>
        </p:spPr>
        <p:txBody>
          <a:bodyPr wrap="square" rtlCol="0">
            <a:spAutoFit/>
          </a:bodyPr>
          <a:lstStyle/>
          <a:p>
            <a:r>
              <a:rPr lang="sv-SE" sz="1000" dirty="0"/>
              <a:t>Sources:  U.S. Bureau of Labor Statistics, Current Population Survey, and  Gary R. Skoog, James E. Ciecka and Kurt V. Krueger, </a:t>
            </a:r>
            <a:r>
              <a:rPr lang="en-US" sz="1000" i="1" dirty="0"/>
              <a:t>The Markov Process Model of Labor Force Activity: Extended Tables of Central Tendency, Shape, Percentile Points, and Bootstrap Standard Errors, Journal of Forensic Economics 22(2), 2011, pp.165-229.  </a:t>
            </a:r>
          </a:p>
        </p:txBody>
      </p:sp>
      <p:sp>
        <p:nvSpPr>
          <p:cNvPr id="5"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29</a:t>
            </a:fld>
            <a:endParaRPr lang="en-US" dirty="0"/>
          </a:p>
        </p:txBody>
      </p:sp>
    </p:spTree>
    <p:extLst>
      <p:ext uri="{BB962C8B-B14F-4D97-AF65-F5344CB8AC3E}">
        <p14:creationId xmlns:p14="http://schemas.microsoft.com/office/powerpoint/2010/main" val="2608683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353" y="355025"/>
            <a:ext cx="9344966" cy="1143000"/>
          </a:xfrm>
        </p:spPr>
        <p:txBody>
          <a:bodyPr>
            <a:normAutofit fontScale="90000"/>
          </a:bodyPr>
          <a:lstStyle/>
          <a:p>
            <a:r>
              <a:rPr lang="en-US" b="1" dirty="0">
                <a:latin typeface="+mn-lt"/>
              </a:rPr>
              <a:t>Unemployment Rate by Educational Attainment in the US Ages 25 and Over, 2015 </a:t>
            </a:r>
            <a:endParaRPr lang="en-US" dirty="0">
              <a:latin typeface="+mn-lt"/>
            </a:endParaRPr>
          </a:p>
        </p:txBody>
      </p:sp>
      <p:graphicFrame>
        <p:nvGraphicFramePr>
          <p:cNvPr id="4" name="Chart 3"/>
          <p:cNvGraphicFramePr>
            <a:graphicFrameLocks/>
          </p:cNvGraphicFramePr>
          <p:nvPr>
            <p:extLst>
              <p:ext uri="{D42A27DB-BD31-4B8C-83A1-F6EECF244321}">
                <p14:modId xmlns:p14="http://schemas.microsoft.com/office/powerpoint/2010/main" val="3570656479"/>
              </p:ext>
            </p:extLst>
          </p:nvPr>
        </p:nvGraphicFramePr>
        <p:xfrm>
          <a:off x="1" y="1608982"/>
          <a:ext cx="9144000" cy="499864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0" y="6607629"/>
            <a:ext cx="3533340" cy="523220"/>
          </a:xfrm>
          <a:prstGeom prst="rect">
            <a:avLst/>
          </a:prstGeom>
          <a:noFill/>
        </p:spPr>
        <p:txBody>
          <a:bodyPr wrap="none" rtlCol="0">
            <a:spAutoFit/>
          </a:bodyPr>
          <a:lstStyle/>
          <a:p>
            <a:r>
              <a:rPr lang="en-US" sz="1000" dirty="0"/>
              <a:t>Source: US Bureau of Labor Statistics, Current Population Survey</a:t>
            </a:r>
          </a:p>
          <a:p>
            <a:endParaRPr lang="en-US" dirty="0"/>
          </a:p>
        </p:txBody>
      </p:sp>
      <p:sp>
        <p:nvSpPr>
          <p:cNvPr id="7" name="Slide Number Placeholder 3"/>
          <p:cNvSpPr>
            <a:spLocks noGrp="1"/>
          </p:cNvSpPr>
          <p:nvPr>
            <p:ph type="sldNum" sz="quarter" idx="12"/>
          </p:nvPr>
        </p:nvSpPr>
        <p:spPr>
          <a:xfrm>
            <a:off x="6615192" y="6464836"/>
            <a:ext cx="2133600" cy="365125"/>
          </a:xfrm>
        </p:spPr>
        <p:txBody>
          <a:bodyPr/>
          <a:lstStyle/>
          <a:p>
            <a:fld id="{93DE4C56-6936-714E-A1C4-7F41CA6D0DFB}" type="slidenum">
              <a:rPr lang="en-US" smtClean="0"/>
              <a:t>3</a:t>
            </a:fld>
            <a:endParaRPr lang="en-US" dirty="0"/>
          </a:p>
        </p:txBody>
      </p:sp>
    </p:spTree>
    <p:extLst>
      <p:ext uri="{BB962C8B-B14F-4D97-AF65-F5344CB8AC3E}">
        <p14:creationId xmlns:p14="http://schemas.microsoft.com/office/powerpoint/2010/main" val="6646217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05" y="0"/>
            <a:ext cx="8818352" cy="2125266"/>
          </a:xfrm>
        </p:spPr>
        <p:txBody>
          <a:bodyPr>
            <a:normAutofit/>
          </a:bodyPr>
          <a:lstStyle/>
          <a:p>
            <a:r>
              <a:rPr lang="en-US" sz="4000" b="1" dirty="0">
                <a:latin typeface="+mn-lt"/>
              </a:rPr>
              <a:t>Economic Impact of Adding 1,000 MAs and 1,000 PROF/PHDs on Tennessee Over a Work Life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789880"/>
              </p:ext>
            </p:extLst>
          </p:nvPr>
        </p:nvGraphicFramePr>
        <p:xfrm>
          <a:off x="549935" y="2536551"/>
          <a:ext cx="7965418" cy="2597455"/>
        </p:xfrm>
        <a:graphic>
          <a:graphicData uri="http://schemas.openxmlformats.org/drawingml/2006/table">
            <a:tbl>
              <a:tblPr/>
              <a:tblGrid>
                <a:gridCol w="1703252">
                  <a:extLst>
                    <a:ext uri="{9D8B030D-6E8A-4147-A177-3AD203B41FA5}">
                      <a16:colId xmlns:a16="http://schemas.microsoft.com/office/drawing/2014/main" xmlns="" val="3933313394"/>
                    </a:ext>
                  </a:extLst>
                </a:gridCol>
                <a:gridCol w="1478567">
                  <a:extLst>
                    <a:ext uri="{9D8B030D-6E8A-4147-A177-3AD203B41FA5}">
                      <a16:colId xmlns:a16="http://schemas.microsoft.com/office/drawing/2014/main" xmlns="" val="2135375949"/>
                    </a:ext>
                  </a:extLst>
                </a:gridCol>
                <a:gridCol w="1594533">
                  <a:extLst>
                    <a:ext uri="{9D8B030D-6E8A-4147-A177-3AD203B41FA5}">
                      <a16:colId xmlns:a16="http://schemas.microsoft.com/office/drawing/2014/main" xmlns="" val="216568781"/>
                    </a:ext>
                  </a:extLst>
                </a:gridCol>
                <a:gridCol w="1594533">
                  <a:extLst>
                    <a:ext uri="{9D8B030D-6E8A-4147-A177-3AD203B41FA5}">
                      <a16:colId xmlns:a16="http://schemas.microsoft.com/office/drawing/2014/main" xmlns="" val="1339099973"/>
                    </a:ext>
                  </a:extLst>
                </a:gridCol>
                <a:gridCol w="1594533">
                  <a:extLst>
                    <a:ext uri="{9D8B030D-6E8A-4147-A177-3AD203B41FA5}">
                      <a16:colId xmlns:a16="http://schemas.microsoft.com/office/drawing/2014/main" xmlns="" val="801314834"/>
                    </a:ext>
                  </a:extLst>
                </a:gridCol>
              </a:tblGrid>
              <a:tr h="446417">
                <a:tc>
                  <a:txBody>
                    <a:bodyPr/>
                    <a:lstStyle/>
                    <a:p>
                      <a:pPr algn="ctr" fontAlgn="b"/>
                      <a:r>
                        <a:rPr lang="en-US" sz="1800" b="1" i="0" u="none" strike="noStrike" dirty="0">
                          <a:solidFill>
                            <a:srgbClr val="FFFFFF"/>
                          </a:solidFill>
                          <a:effectLst/>
                          <a:latin typeface="Calibri" panose="020F0502020204030204" pitchFamily="34" charset="0"/>
                        </a:rPr>
                        <a:t> </a:t>
                      </a:r>
                    </a:p>
                  </a:txBody>
                  <a:tcPr marL="3588" marR="3588" marT="358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203764"/>
                    </a:solidFill>
                  </a:tcPr>
                </a:tc>
                <a:tc>
                  <a:txBody>
                    <a:bodyPr/>
                    <a:lstStyle/>
                    <a:p>
                      <a:pPr algn="ctr" fontAlgn="b"/>
                      <a:r>
                        <a:rPr lang="en-US" sz="1800" b="1" i="0" u="none" strike="noStrike" dirty="0">
                          <a:solidFill>
                            <a:srgbClr val="FFFFFF"/>
                          </a:solidFill>
                          <a:effectLst/>
                          <a:latin typeface="Calibri" panose="020F0502020204030204" pitchFamily="34" charset="0"/>
                        </a:rPr>
                        <a:t>Employment</a:t>
                      </a:r>
                    </a:p>
                  </a:txBody>
                  <a:tcPr marL="3588" marR="3588" marT="3588" marB="0" anchor="b">
                    <a:lnL>
                      <a:noFill/>
                    </a:lnL>
                    <a:lnR>
                      <a:noFill/>
                    </a:lnR>
                    <a:lnT w="6350" cap="flat" cmpd="sng" algn="ctr">
                      <a:solidFill>
                        <a:srgbClr val="000000"/>
                      </a:solidFill>
                      <a:prstDash val="solid"/>
                      <a:round/>
                      <a:headEnd type="none" w="med" len="med"/>
                      <a:tailEnd type="none" w="med" len="med"/>
                    </a:lnT>
                    <a:lnB>
                      <a:noFill/>
                    </a:lnB>
                    <a:solidFill>
                      <a:srgbClr val="203764"/>
                    </a:solidFill>
                  </a:tcPr>
                </a:tc>
                <a:tc>
                  <a:txBody>
                    <a:bodyPr/>
                    <a:lstStyle/>
                    <a:p>
                      <a:pPr algn="ctr" fontAlgn="b"/>
                      <a:r>
                        <a:rPr lang="en-US" sz="1800" b="1" i="0" u="none" strike="noStrike" dirty="0">
                          <a:solidFill>
                            <a:srgbClr val="FFFFFF"/>
                          </a:solidFill>
                          <a:effectLst/>
                          <a:latin typeface="Calibri" panose="020F0502020204030204" pitchFamily="34" charset="0"/>
                        </a:rPr>
                        <a:t>Labor Income</a:t>
                      </a:r>
                    </a:p>
                  </a:txBody>
                  <a:tcPr marL="3588" marR="3588" marT="3588" marB="0" anchor="b">
                    <a:lnL>
                      <a:noFill/>
                    </a:lnL>
                    <a:lnR>
                      <a:noFill/>
                    </a:lnR>
                    <a:lnT w="6350" cap="flat" cmpd="sng" algn="ctr">
                      <a:solidFill>
                        <a:srgbClr val="000000"/>
                      </a:solidFill>
                      <a:prstDash val="solid"/>
                      <a:round/>
                      <a:headEnd type="none" w="med" len="med"/>
                      <a:tailEnd type="none" w="med" len="med"/>
                    </a:lnT>
                    <a:lnB>
                      <a:noFill/>
                    </a:lnB>
                    <a:solidFill>
                      <a:srgbClr val="203764"/>
                    </a:solidFill>
                  </a:tcPr>
                </a:tc>
                <a:tc>
                  <a:txBody>
                    <a:bodyPr/>
                    <a:lstStyle/>
                    <a:p>
                      <a:pPr algn="ctr" fontAlgn="b"/>
                      <a:r>
                        <a:rPr lang="en-US" sz="1800" b="1" i="0" u="none" strike="noStrike">
                          <a:solidFill>
                            <a:srgbClr val="FFFFFF"/>
                          </a:solidFill>
                          <a:effectLst/>
                          <a:latin typeface="Calibri" panose="020F0502020204030204" pitchFamily="34" charset="0"/>
                        </a:rPr>
                        <a:t>Value Added</a:t>
                      </a:r>
                    </a:p>
                  </a:txBody>
                  <a:tcPr marL="3588" marR="3588" marT="3588" marB="0" anchor="b">
                    <a:lnL>
                      <a:noFill/>
                    </a:lnL>
                    <a:lnR>
                      <a:noFill/>
                    </a:lnR>
                    <a:lnT w="6350" cap="flat" cmpd="sng" algn="ctr">
                      <a:solidFill>
                        <a:srgbClr val="000000"/>
                      </a:solidFill>
                      <a:prstDash val="solid"/>
                      <a:round/>
                      <a:headEnd type="none" w="med" len="med"/>
                      <a:tailEnd type="none" w="med" len="med"/>
                    </a:lnT>
                    <a:lnB>
                      <a:noFill/>
                    </a:lnB>
                    <a:solidFill>
                      <a:srgbClr val="203764"/>
                    </a:solidFill>
                  </a:tcPr>
                </a:tc>
                <a:tc>
                  <a:txBody>
                    <a:bodyPr/>
                    <a:lstStyle/>
                    <a:p>
                      <a:pPr algn="ctr" fontAlgn="b"/>
                      <a:r>
                        <a:rPr lang="en-US" sz="1800" b="1" i="0" u="none" strike="noStrike">
                          <a:solidFill>
                            <a:srgbClr val="FFFFFF"/>
                          </a:solidFill>
                          <a:effectLst/>
                          <a:latin typeface="Calibri" panose="020F0502020204030204" pitchFamily="34" charset="0"/>
                        </a:rPr>
                        <a:t>Output</a:t>
                      </a:r>
                    </a:p>
                  </a:txBody>
                  <a:tcPr marL="3588" marR="3588" marT="358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203764"/>
                    </a:solidFill>
                  </a:tcPr>
                </a:tc>
                <a:extLst>
                  <a:ext uri="{0D108BD9-81ED-4DB2-BD59-A6C34878D82A}">
                    <a16:rowId xmlns:a16="http://schemas.microsoft.com/office/drawing/2014/main" xmlns="" val="1117788046"/>
                  </a:ext>
                </a:extLst>
              </a:tr>
              <a:tr h="611571">
                <a:tc>
                  <a:txBody>
                    <a:bodyPr/>
                    <a:lstStyle/>
                    <a:p>
                      <a:pPr algn="l" fontAlgn="b"/>
                      <a:r>
                        <a:rPr lang="en-US" sz="1800" b="1" i="0" u="none" strike="noStrike">
                          <a:solidFill>
                            <a:srgbClr val="000000"/>
                          </a:solidFill>
                          <a:effectLst/>
                          <a:latin typeface="Calibri" panose="020F0502020204030204" pitchFamily="34" charset="0"/>
                        </a:rPr>
                        <a:t>1,000 MAs</a:t>
                      </a:r>
                    </a:p>
                  </a:txBody>
                  <a:tcPr marL="3588" marR="3588" marT="3588" marB="0" anchor="b">
                    <a:lnL>
                      <a:noFill/>
                    </a:lnL>
                    <a:lnR>
                      <a:noFill/>
                    </a:lnR>
                    <a:lnT>
                      <a:noFill/>
                    </a:lnT>
                    <a:lnB>
                      <a:noFill/>
                    </a:lnB>
                  </a:tcPr>
                </a:tc>
                <a:tc>
                  <a:txBody>
                    <a:bodyPr/>
                    <a:lstStyle/>
                    <a:p>
                      <a:pPr algn="ctr" fontAlgn="b"/>
                      <a:r>
                        <a:rPr lang="en-US" sz="1800" b="0" i="0" u="none" strike="noStrike" dirty="0">
                          <a:solidFill>
                            <a:srgbClr val="000000"/>
                          </a:solidFill>
                          <a:effectLst/>
                          <a:latin typeface="Calibri" panose="020F0502020204030204" pitchFamily="34" charset="0"/>
                        </a:rPr>
                        <a:t>   6,855.8</a:t>
                      </a:r>
                    </a:p>
                  </a:txBody>
                  <a:tcPr marL="3588" marR="3588" marT="3588" marB="0" anchor="b">
                    <a:lnL>
                      <a:noFill/>
                    </a:lnL>
                    <a:lnR>
                      <a:noFill/>
                    </a:lnR>
                    <a:lnT>
                      <a:noFill/>
                    </a:lnT>
                    <a:lnB>
                      <a:noFill/>
                    </a:lnB>
                  </a:tcPr>
                </a:tc>
                <a:tc>
                  <a:txBody>
                    <a:bodyPr/>
                    <a:lstStyle/>
                    <a:p>
                      <a:pPr algn="ctr" fontAlgn="b"/>
                      <a:r>
                        <a:rPr lang="en-US" sz="1800" b="0" i="0" u="none" strike="noStrike" dirty="0">
                          <a:solidFill>
                            <a:srgbClr val="000000"/>
                          </a:solidFill>
                          <a:effectLst/>
                          <a:latin typeface="Calibri" panose="020F0502020204030204" pitchFamily="34" charset="0"/>
                        </a:rPr>
                        <a:t>   $327,144,749 </a:t>
                      </a:r>
                    </a:p>
                  </a:txBody>
                  <a:tcPr marL="3588" marR="3588" marT="3588" marB="0" anchor="b">
                    <a:lnL>
                      <a:noFill/>
                    </a:lnL>
                    <a:lnR>
                      <a:noFill/>
                    </a:lnR>
                    <a:lnT>
                      <a:noFill/>
                    </a:lnT>
                    <a:lnB>
                      <a:noFill/>
                    </a:lnB>
                  </a:tcPr>
                </a:tc>
                <a:tc>
                  <a:txBody>
                    <a:bodyPr/>
                    <a:lstStyle/>
                    <a:p>
                      <a:pPr algn="ctr" fontAlgn="b"/>
                      <a:r>
                        <a:rPr lang="en-US" sz="1800" b="0" i="0" u="none" strike="noStrike" dirty="0">
                          <a:solidFill>
                            <a:srgbClr val="000000"/>
                          </a:solidFill>
                          <a:effectLst/>
                          <a:latin typeface="Calibri" panose="020F0502020204030204" pitchFamily="34" charset="0"/>
                        </a:rPr>
                        <a:t>   $567,482,705 </a:t>
                      </a:r>
                    </a:p>
                  </a:txBody>
                  <a:tcPr marL="3588" marR="3588" marT="3588" marB="0" anchor="b">
                    <a:lnL>
                      <a:noFill/>
                    </a:lnL>
                    <a:lnR>
                      <a:noFill/>
                    </a:lnR>
                    <a:lnT>
                      <a:noFill/>
                    </a:lnT>
                    <a:lnB>
                      <a:noFill/>
                    </a:lnB>
                  </a:tcPr>
                </a:tc>
                <a:tc>
                  <a:txBody>
                    <a:bodyPr/>
                    <a:lstStyle/>
                    <a:p>
                      <a:pPr algn="ctr" fontAlgn="b"/>
                      <a:r>
                        <a:rPr lang="en-US" sz="1800" b="0" i="0" u="none" strike="noStrike" dirty="0">
                          <a:solidFill>
                            <a:srgbClr val="000000"/>
                          </a:solidFill>
                          <a:effectLst/>
                          <a:latin typeface="Calibri" panose="020F0502020204030204" pitchFamily="34" charset="0"/>
                        </a:rPr>
                        <a:t>    $921,655,283 </a:t>
                      </a:r>
                    </a:p>
                  </a:txBody>
                  <a:tcPr marL="3588" marR="3588" marT="3588" marB="0" anchor="b">
                    <a:lnL>
                      <a:noFill/>
                    </a:lnL>
                    <a:lnR>
                      <a:noFill/>
                    </a:lnR>
                    <a:lnT>
                      <a:noFill/>
                    </a:lnT>
                    <a:lnB>
                      <a:noFill/>
                    </a:lnB>
                  </a:tcPr>
                </a:tc>
                <a:extLst>
                  <a:ext uri="{0D108BD9-81ED-4DB2-BD59-A6C34878D82A}">
                    <a16:rowId xmlns:a16="http://schemas.microsoft.com/office/drawing/2014/main" xmlns="" val="4120612454"/>
                  </a:ext>
                </a:extLst>
              </a:tr>
              <a:tr h="597219">
                <a:tc>
                  <a:txBody>
                    <a:bodyPr/>
                    <a:lstStyle/>
                    <a:p>
                      <a:pPr algn="l" fontAlgn="b"/>
                      <a:r>
                        <a:rPr lang="en-US" sz="1800" b="1" i="0" u="none" strike="noStrike" dirty="0">
                          <a:solidFill>
                            <a:srgbClr val="000000"/>
                          </a:solidFill>
                          <a:effectLst/>
                          <a:latin typeface="Calibri" panose="020F0502020204030204" pitchFamily="34" charset="0"/>
                        </a:rPr>
                        <a:t>1,000 PROF/PHDs</a:t>
                      </a:r>
                    </a:p>
                  </a:txBody>
                  <a:tcPr marL="3588" marR="3588" marT="3588" marB="0" anchor="b">
                    <a:lnL>
                      <a:noFill/>
                    </a:lnL>
                    <a:lnR>
                      <a:noFill/>
                    </a:lnR>
                    <a:lnT>
                      <a:noFill/>
                    </a:lnT>
                    <a:lnB>
                      <a:noFill/>
                    </a:lnB>
                    <a:solidFill>
                      <a:srgbClr val="B8CCE4"/>
                    </a:solidFill>
                  </a:tcPr>
                </a:tc>
                <a:tc>
                  <a:txBody>
                    <a:bodyPr/>
                    <a:lstStyle/>
                    <a:p>
                      <a:pPr algn="ctr" fontAlgn="b"/>
                      <a:r>
                        <a:rPr lang="en-US" sz="1800" b="0" i="0" u="none" strike="noStrike" dirty="0">
                          <a:solidFill>
                            <a:srgbClr val="000000"/>
                          </a:solidFill>
                          <a:effectLst/>
                          <a:latin typeface="Calibri" panose="020F0502020204030204" pitchFamily="34" charset="0"/>
                        </a:rPr>
                        <a:t> 17,924.9</a:t>
                      </a:r>
                    </a:p>
                  </a:txBody>
                  <a:tcPr marL="3588" marR="3588" marT="3588" marB="0" anchor="b">
                    <a:lnL>
                      <a:noFill/>
                    </a:lnL>
                    <a:lnR>
                      <a:noFill/>
                    </a:lnR>
                    <a:lnT>
                      <a:noFill/>
                    </a:lnT>
                    <a:lnB>
                      <a:noFill/>
                    </a:lnB>
                    <a:solidFill>
                      <a:srgbClr val="B8CCE4"/>
                    </a:solidFill>
                  </a:tcPr>
                </a:tc>
                <a:tc>
                  <a:txBody>
                    <a:bodyPr/>
                    <a:lstStyle/>
                    <a:p>
                      <a:pPr algn="ctr" fontAlgn="b"/>
                      <a:r>
                        <a:rPr lang="en-US" sz="1800" b="0" i="0" u="none" strike="noStrike" dirty="0">
                          <a:solidFill>
                            <a:srgbClr val="000000"/>
                          </a:solidFill>
                          <a:effectLst/>
                          <a:latin typeface="Calibri" panose="020F0502020204030204" pitchFamily="34" charset="0"/>
                        </a:rPr>
                        <a:t>   $855,337,890 </a:t>
                      </a:r>
                    </a:p>
                  </a:txBody>
                  <a:tcPr marL="3588" marR="3588" marT="3588" marB="0" anchor="b">
                    <a:lnL>
                      <a:noFill/>
                    </a:lnL>
                    <a:lnR>
                      <a:noFill/>
                    </a:lnR>
                    <a:lnT>
                      <a:noFill/>
                    </a:lnT>
                    <a:lnB>
                      <a:noFill/>
                    </a:lnB>
                    <a:solidFill>
                      <a:srgbClr val="B8CCE4"/>
                    </a:solidFill>
                  </a:tcPr>
                </a:tc>
                <a:tc>
                  <a:txBody>
                    <a:bodyPr/>
                    <a:lstStyle/>
                    <a:p>
                      <a:pPr algn="ctr" fontAlgn="b"/>
                      <a:r>
                        <a:rPr lang="en-US" sz="1800" b="0" i="0" u="none" strike="noStrike">
                          <a:solidFill>
                            <a:srgbClr val="000000"/>
                          </a:solidFill>
                          <a:effectLst/>
                          <a:latin typeface="Calibri" panose="020F0502020204030204" pitchFamily="34" charset="0"/>
                        </a:rPr>
                        <a:t>$1,483,714,659 </a:t>
                      </a:r>
                    </a:p>
                  </a:txBody>
                  <a:tcPr marL="3588" marR="3588" marT="3588" marB="0" anchor="b">
                    <a:lnL>
                      <a:noFill/>
                    </a:lnL>
                    <a:lnR>
                      <a:noFill/>
                    </a:lnR>
                    <a:lnT>
                      <a:noFill/>
                    </a:lnT>
                    <a:lnB>
                      <a:noFill/>
                    </a:lnB>
                    <a:solidFill>
                      <a:srgbClr val="B8CCE4"/>
                    </a:solidFill>
                  </a:tcPr>
                </a:tc>
                <a:tc>
                  <a:txBody>
                    <a:bodyPr/>
                    <a:lstStyle/>
                    <a:p>
                      <a:pPr algn="ctr" fontAlgn="b"/>
                      <a:r>
                        <a:rPr lang="en-US" sz="1800" b="0" i="0" u="none" strike="noStrike">
                          <a:solidFill>
                            <a:srgbClr val="000000"/>
                          </a:solidFill>
                          <a:effectLst/>
                          <a:latin typeface="Calibri" panose="020F0502020204030204" pitchFamily="34" charset="0"/>
                        </a:rPr>
                        <a:t>$2,409,718,291 </a:t>
                      </a:r>
                    </a:p>
                  </a:txBody>
                  <a:tcPr marL="3588" marR="3588" marT="3588" marB="0" anchor="b">
                    <a:lnL>
                      <a:noFill/>
                    </a:lnL>
                    <a:lnR>
                      <a:noFill/>
                    </a:lnR>
                    <a:lnT>
                      <a:noFill/>
                    </a:lnT>
                    <a:lnB>
                      <a:noFill/>
                    </a:lnB>
                    <a:solidFill>
                      <a:srgbClr val="B8CCE4"/>
                    </a:solidFill>
                  </a:tcPr>
                </a:tc>
                <a:extLst>
                  <a:ext uri="{0D108BD9-81ED-4DB2-BD59-A6C34878D82A}">
                    <a16:rowId xmlns:a16="http://schemas.microsoft.com/office/drawing/2014/main" xmlns="" val="1383229727"/>
                  </a:ext>
                </a:extLst>
              </a:tr>
              <a:tr h="542828">
                <a:tc>
                  <a:txBody>
                    <a:bodyPr/>
                    <a:lstStyle/>
                    <a:p>
                      <a:pPr algn="l" fontAlgn="b"/>
                      <a:r>
                        <a:rPr lang="en-US" sz="1800" b="1" i="0" u="none" strike="noStrike">
                          <a:solidFill>
                            <a:srgbClr val="000000"/>
                          </a:solidFill>
                          <a:effectLst/>
                          <a:latin typeface="Calibri" panose="020F0502020204030204" pitchFamily="34" charset="0"/>
                        </a:rPr>
                        <a:t>Total</a:t>
                      </a:r>
                    </a:p>
                  </a:txBody>
                  <a:tcPr marL="3588" marR="3588" marT="358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24,780.7</a:t>
                      </a:r>
                    </a:p>
                  </a:txBody>
                  <a:tcPr marL="3588" marR="3588" marT="358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$1,182,482,639 </a:t>
                      </a:r>
                    </a:p>
                  </a:txBody>
                  <a:tcPr marL="3588" marR="3588" marT="358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panose="020F0502020204030204" pitchFamily="34" charset="0"/>
                        </a:rPr>
                        <a:t>$2,051,197,364 </a:t>
                      </a:r>
                    </a:p>
                  </a:txBody>
                  <a:tcPr marL="3588" marR="3588" marT="358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panose="020F0502020204030204" pitchFamily="34" charset="0"/>
                        </a:rPr>
                        <a:t>$3,331,373,574 </a:t>
                      </a:r>
                    </a:p>
                  </a:txBody>
                  <a:tcPr marL="3588" marR="3588" marT="3588"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447043"/>
                  </a:ext>
                </a:extLst>
              </a:tr>
              <a:tr h="399420">
                <a:tc gridSpan="5">
                  <a:txBody>
                    <a:bodyPr/>
                    <a:lstStyle/>
                    <a:p>
                      <a:pPr algn="l" fontAlgn="b"/>
                      <a:r>
                        <a:rPr lang="en-US" sz="1100" b="0" i="0" u="none" strike="noStrike" dirty="0">
                          <a:solidFill>
                            <a:srgbClr val="000000"/>
                          </a:solidFill>
                          <a:effectLst/>
                          <a:latin typeface="Calibri" panose="020F0502020204030204" pitchFamily="34" charset="0"/>
                        </a:rPr>
                        <a:t>Impacts are attributable to the difference in earnings between MA over Bachelor's and PROF/PHD over Bachelor's. Impacts were calculated using the IMPLAN methodology.  Results are specific to Tennessee. For more information see implan.com. </a:t>
                      </a:r>
                    </a:p>
                  </a:txBody>
                  <a:tcPr marL="3588" marR="3588" marT="3588"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607740392"/>
                  </a:ext>
                </a:extLst>
              </a:tr>
            </a:tbl>
          </a:graphicData>
        </a:graphic>
      </p:graphicFrame>
      <p:sp>
        <p:nvSpPr>
          <p:cNvPr id="4"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30</a:t>
            </a:fld>
            <a:endParaRPr lang="en-US" dirty="0"/>
          </a:p>
        </p:txBody>
      </p:sp>
      <p:pic>
        <p:nvPicPr>
          <p:cNvPr id="6" name="Picture 5"/>
          <p:cNvPicPr>
            <a:picLocks noChangeAspect="1"/>
          </p:cNvPicPr>
          <p:nvPr/>
        </p:nvPicPr>
        <p:blipFill>
          <a:blip r:embed="rId3"/>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20455521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4983"/>
            <a:ext cx="7886700" cy="1808606"/>
          </a:xfrm>
        </p:spPr>
        <p:txBody>
          <a:bodyPr>
            <a:noAutofit/>
          </a:bodyPr>
          <a:lstStyle/>
          <a:p>
            <a:r>
              <a:rPr lang="en-US" sz="4000" b="1" dirty="0">
                <a:latin typeface="+mn-lt"/>
              </a:rPr>
              <a:t>Benefits of More MAs, Professionals, and </a:t>
            </a:r>
            <a:r>
              <a:rPr lang="en-US" sz="4000" b="1" dirty="0" err="1">
                <a:latin typeface="+mn-lt"/>
              </a:rPr>
              <a:t>Ph.D.s</a:t>
            </a:r>
            <a:endParaRPr lang="en-US" sz="4000" b="1" dirty="0">
              <a:latin typeface="+mn-lt"/>
            </a:endParaRPr>
          </a:p>
        </p:txBody>
      </p:sp>
      <p:sp>
        <p:nvSpPr>
          <p:cNvPr id="3" name="Content Placeholder 2"/>
          <p:cNvSpPr>
            <a:spLocks noGrp="1"/>
          </p:cNvSpPr>
          <p:nvPr>
            <p:ph idx="1"/>
          </p:nvPr>
        </p:nvSpPr>
        <p:spPr>
          <a:xfrm>
            <a:off x="329961" y="1963589"/>
            <a:ext cx="8578970" cy="3849536"/>
          </a:xfrm>
        </p:spPr>
        <p:txBody>
          <a:bodyPr>
            <a:normAutofit fontScale="62500" lnSpcReduction="20000"/>
          </a:bodyPr>
          <a:lstStyle/>
          <a:p>
            <a:r>
              <a:rPr lang="en-US" b="1" dirty="0"/>
              <a:t>Increased Worklife</a:t>
            </a:r>
          </a:p>
          <a:p>
            <a:pPr lvl="1"/>
            <a:r>
              <a:rPr lang="en-US" dirty="0"/>
              <a:t>MA degree results in nearly 2 years more over a Bachelor’s.</a:t>
            </a:r>
          </a:p>
          <a:p>
            <a:pPr lvl="1"/>
            <a:r>
              <a:rPr lang="en-US" dirty="0"/>
              <a:t>PROF/PHD results in almost 4 years more than a Bachelor’s.</a:t>
            </a:r>
          </a:p>
          <a:p>
            <a:r>
              <a:rPr lang="en-US" b="1" dirty="0"/>
              <a:t>Increased Earnings</a:t>
            </a:r>
          </a:p>
          <a:p>
            <a:pPr lvl="1"/>
            <a:r>
              <a:rPr lang="en-US" dirty="0"/>
              <a:t>Over a worklife, an MA degree results in $927,386 more than a Bachelor’s degree.</a:t>
            </a:r>
          </a:p>
          <a:p>
            <a:pPr lvl="1"/>
            <a:r>
              <a:rPr lang="en-US" dirty="0"/>
              <a:t>Similarly, a professional/Ph.D. degree results in $2.4 million more than a Bachelor’s degree.</a:t>
            </a:r>
          </a:p>
          <a:p>
            <a:r>
              <a:rPr lang="en-US" b="1" dirty="0"/>
              <a:t>Increased Tax Payments to State and Local Governments</a:t>
            </a:r>
          </a:p>
          <a:p>
            <a:pPr lvl="1"/>
            <a:r>
              <a:rPr lang="en-US" dirty="0"/>
              <a:t>Vs. a Bachelor’s degree, 1,000 more MA graduates in TN would result in </a:t>
            </a:r>
            <a:r>
              <a:rPr lang="en-US" b="1" dirty="0"/>
              <a:t>$3.5 billion </a:t>
            </a:r>
            <a:r>
              <a:rPr lang="en-US" dirty="0"/>
              <a:t>more tax revenue to TN over their expected worklives, or a net present value of $1.6 billion.</a:t>
            </a:r>
          </a:p>
          <a:p>
            <a:pPr lvl="1"/>
            <a:r>
              <a:rPr lang="en-US" dirty="0"/>
              <a:t>Vs. a Bachelor’s degree, 1,000 more PROF/PHD graduates would result in </a:t>
            </a:r>
            <a:r>
              <a:rPr lang="en-US" b="1" dirty="0"/>
              <a:t>$5.0 billion </a:t>
            </a:r>
            <a:r>
              <a:rPr lang="en-US" dirty="0"/>
              <a:t>more tax in tax revenue over their expected worklives, or a net present value of $2.7 billion.</a:t>
            </a:r>
          </a:p>
        </p:txBody>
      </p:sp>
      <p:sp>
        <p:nvSpPr>
          <p:cNvPr id="4"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31</a:t>
            </a:fld>
            <a:endParaRPr lang="en-US" dirty="0"/>
          </a:p>
        </p:txBody>
      </p:sp>
      <p:pic>
        <p:nvPicPr>
          <p:cNvPr id="5" name="Picture 4"/>
          <p:cNvPicPr>
            <a:picLocks noChangeAspect="1"/>
          </p:cNvPicPr>
          <p:nvPr/>
        </p:nvPicPr>
        <p:blipFill>
          <a:blip r:embed="rId3"/>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26273639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427" y="650929"/>
            <a:ext cx="8001000" cy="1493370"/>
          </a:xfrm>
        </p:spPr>
        <p:txBody>
          <a:bodyPr>
            <a:noAutofit/>
          </a:bodyPr>
          <a:lstStyle/>
          <a:p>
            <a:r>
              <a:rPr lang="en-US" sz="4000" b="1" dirty="0">
                <a:latin typeface="+mn-lt"/>
              </a:rPr>
              <a:t>Why Support Graduate Education</a:t>
            </a:r>
            <a:br>
              <a:rPr lang="en-US" sz="4000" b="1" dirty="0">
                <a:latin typeface="+mn-lt"/>
              </a:rPr>
            </a:br>
            <a:r>
              <a:rPr lang="en-US" sz="4000" b="1" dirty="0">
                <a:latin typeface="+mn-lt"/>
              </a:rPr>
              <a:t>in Tennessee?</a:t>
            </a:r>
          </a:p>
        </p:txBody>
      </p:sp>
      <p:sp>
        <p:nvSpPr>
          <p:cNvPr id="3" name="Content Placeholder 2"/>
          <p:cNvSpPr>
            <a:spLocks noGrp="1"/>
          </p:cNvSpPr>
          <p:nvPr>
            <p:ph idx="1"/>
          </p:nvPr>
        </p:nvSpPr>
        <p:spPr>
          <a:xfrm>
            <a:off x="666427" y="2298945"/>
            <a:ext cx="7158272" cy="3211322"/>
          </a:xfrm>
        </p:spPr>
        <p:txBody>
          <a:bodyPr>
            <a:normAutofit fontScale="77500" lnSpcReduction="20000"/>
          </a:bodyPr>
          <a:lstStyle/>
          <a:p>
            <a:r>
              <a:rPr lang="en-US" dirty="0"/>
              <a:t>More Graduate Education leads to:</a:t>
            </a:r>
          </a:p>
          <a:p>
            <a:pPr lvl="1"/>
            <a:r>
              <a:rPr lang="en-US" dirty="0"/>
              <a:t>Greater productivity;</a:t>
            </a:r>
          </a:p>
          <a:p>
            <a:pPr lvl="1"/>
            <a:r>
              <a:rPr lang="en-US" dirty="0"/>
              <a:t>Lower unemployment;</a:t>
            </a:r>
          </a:p>
          <a:p>
            <a:pPr lvl="1"/>
            <a:r>
              <a:rPr lang="en-US" dirty="0"/>
              <a:t>Higher incomes and a higher standard of living;</a:t>
            </a:r>
          </a:p>
          <a:p>
            <a:pPr lvl="1"/>
            <a:r>
              <a:rPr lang="en-US" dirty="0"/>
              <a:t>Additional tax revenue for Tennessee.</a:t>
            </a:r>
          </a:p>
          <a:p>
            <a:r>
              <a:rPr lang="en-US" dirty="0"/>
              <a:t>A better workforce plus more R &amp; D expenditures will result in more employers and increased opportunities for all Tennessee residents.</a:t>
            </a:r>
          </a:p>
        </p:txBody>
      </p:sp>
      <p:sp>
        <p:nvSpPr>
          <p:cNvPr id="5" name="Slide Number Placeholder 2"/>
          <p:cNvSpPr txBox="1">
            <a:spLocks/>
          </p:cNvSpPr>
          <p:nvPr/>
        </p:nvSpPr>
        <p:spPr>
          <a:xfrm>
            <a:off x="6881832" y="6492875"/>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3DE4C56-6936-714E-A1C4-7F41CA6D0DFB}" type="slidenum">
              <a:rPr lang="en-US" smtClean="0"/>
              <a:pPr/>
              <a:t>32</a:t>
            </a:fld>
            <a:endParaRPr lang="en-US" dirty="0"/>
          </a:p>
        </p:txBody>
      </p:sp>
      <p:pic>
        <p:nvPicPr>
          <p:cNvPr id="6" name="Picture 5"/>
          <p:cNvPicPr>
            <a:picLocks noChangeAspect="1"/>
          </p:cNvPicPr>
          <p:nvPr/>
        </p:nvPicPr>
        <p:blipFill>
          <a:blip r:embed="rId3"/>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3696456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mn-lt"/>
              </a:rPr>
              <a:t>Average Personal Income by Educational Attainment in the US Ages 25 and Over, 2015</a:t>
            </a:r>
            <a:endParaRPr lang="en-US" dirty="0">
              <a:effectLst/>
              <a:latin typeface="+mn-lt"/>
            </a:endParaRPr>
          </a:p>
        </p:txBody>
      </p:sp>
      <p:sp>
        <p:nvSpPr>
          <p:cNvPr id="5" name="Rectangle 4"/>
          <p:cNvSpPr/>
          <p:nvPr/>
        </p:nvSpPr>
        <p:spPr>
          <a:xfrm>
            <a:off x="4114800" y="2047429"/>
            <a:ext cx="4572000" cy="646331"/>
          </a:xfrm>
          <a:prstGeom prst="rect">
            <a:avLst/>
          </a:prstGeom>
        </p:spPr>
        <p:txBody>
          <a:bodyPr>
            <a:spAutoFit/>
          </a:bodyPr>
          <a:lstStyle/>
          <a:p>
            <a:r>
              <a:rPr lang="en-US" b="1" dirty="0"/>
              <a:t>Floor crosses Y-axis at U.S.'s average personal income: $43,000 </a:t>
            </a:r>
          </a:p>
        </p:txBody>
      </p:sp>
      <p:sp>
        <p:nvSpPr>
          <p:cNvPr id="7" name="TextBox 6"/>
          <p:cNvSpPr txBox="1"/>
          <p:nvPr/>
        </p:nvSpPr>
        <p:spPr>
          <a:xfrm>
            <a:off x="0" y="6607629"/>
            <a:ext cx="3533340" cy="523220"/>
          </a:xfrm>
          <a:prstGeom prst="rect">
            <a:avLst/>
          </a:prstGeom>
          <a:noFill/>
        </p:spPr>
        <p:txBody>
          <a:bodyPr wrap="none" rtlCol="0">
            <a:spAutoFit/>
          </a:bodyPr>
          <a:lstStyle/>
          <a:p>
            <a:pPr lvl="0" defTabSz="914400">
              <a:defRPr/>
            </a:pPr>
            <a:r>
              <a:rPr lang="en-US" sz="1000" dirty="0"/>
              <a:t>Source: US Bureau of Labor Statistics, Current Population Survey</a:t>
            </a:r>
          </a:p>
          <a:p>
            <a:endParaRPr lang="en-US" dirty="0"/>
          </a:p>
        </p:txBody>
      </p:sp>
      <p:graphicFrame>
        <p:nvGraphicFramePr>
          <p:cNvPr id="10" name="Chart 9"/>
          <p:cNvGraphicFramePr>
            <a:graphicFrameLocks/>
          </p:cNvGraphicFramePr>
          <p:nvPr>
            <p:extLst>
              <p:ext uri="{D42A27DB-BD31-4B8C-83A1-F6EECF244321}">
                <p14:modId xmlns:p14="http://schemas.microsoft.com/office/powerpoint/2010/main" val="830144742"/>
              </p:ext>
            </p:extLst>
          </p:nvPr>
        </p:nvGraphicFramePr>
        <p:xfrm>
          <a:off x="0" y="1788160"/>
          <a:ext cx="9144000" cy="4819469"/>
        </p:xfrm>
        <a:graphic>
          <a:graphicData uri="http://schemas.openxmlformats.org/drawingml/2006/chart">
            <c:chart xmlns:c="http://schemas.openxmlformats.org/drawingml/2006/chart" xmlns:r="http://schemas.openxmlformats.org/officeDocument/2006/relationships" r:id="rId3"/>
          </a:graphicData>
        </a:graphic>
      </p:graphicFrame>
      <p:sp>
        <p:nvSpPr>
          <p:cNvPr id="8" name="Slide Number Placeholder 3"/>
          <p:cNvSpPr>
            <a:spLocks noGrp="1"/>
          </p:cNvSpPr>
          <p:nvPr>
            <p:ph type="sldNum" sz="quarter" idx="12"/>
          </p:nvPr>
        </p:nvSpPr>
        <p:spPr>
          <a:xfrm>
            <a:off x="6553200" y="6356350"/>
            <a:ext cx="2133600" cy="365125"/>
          </a:xfrm>
        </p:spPr>
        <p:txBody>
          <a:bodyPr/>
          <a:lstStyle/>
          <a:p>
            <a:fld id="{93DE4C56-6936-714E-A1C4-7F41CA6D0DFB}" type="slidenum">
              <a:rPr lang="en-US" smtClean="0"/>
              <a:t>4</a:t>
            </a:fld>
            <a:endParaRPr lang="en-US" dirty="0"/>
          </a:p>
        </p:txBody>
      </p:sp>
    </p:spTree>
    <p:extLst>
      <p:ext uri="{BB962C8B-B14F-4D97-AF65-F5344CB8AC3E}">
        <p14:creationId xmlns:p14="http://schemas.microsoft.com/office/powerpoint/2010/main" val="2046935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a:graphicFrameLocks/>
          </p:cNvGraphicFramePr>
          <p:nvPr>
            <p:extLst>
              <p:ext uri="{D42A27DB-BD31-4B8C-83A1-F6EECF244321}">
                <p14:modId xmlns:p14="http://schemas.microsoft.com/office/powerpoint/2010/main" val="2369810492"/>
              </p:ext>
            </p:extLst>
          </p:nvPr>
        </p:nvGraphicFramePr>
        <p:xfrm>
          <a:off x="0" y="1873913"/>
          <a:ext cx="9144000" cy="475381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fontScale="90000"/>
          </a:bodyPr>
          <a:lstStyle/>
          <a:p>
            <a:r>
              <a:rPr lang="en-US" b="1" dirty="0">
                <a:latin typeface="+mn-lt"/>
              </a:rPr>
              <a:t>Average Personal Income by Educational Attainment in TN Ages 25 and Over, 2015</a:t>
            </a:r>
            <a:endParaRPr lang="en-US" dirty="0">
              <a:effectLst/>
              <a:latin typeface="+mn-lt"/>
            </a:endParaRPr>
          </a:p>
        </p:txBody>
      </p:sp>
      <p:sp>
        <p:nvSpPr>
          <p:cNvPr id="5" name="Rectangle 4"/>
          <p:cNvSpPr/>
          <p:nvPr/>
        </p:nvSpPr>
        <p:spPr>
          <a:xfrm>
            <a:off x="3975030" y="2268492"/>
            <a:ext cx="4572000" cy="646331"/>
          </a:xfrm>
          <a:prstGeom prst="rect">
            <a:avLst/>
          </a:prstGeom>
        </p:spPr>
        <p:txBody>
          <a:bodyPr>
            <a:spAutoFit/>
          </a:bodyPr>
          <a:lstStyle/>
          <a:p>
            <a:r>
              <a:rPr lang="en-US" b="1" dirty="0"/>
              <a:t>Floor crosses Y-axis at Tennessee's average personal income: $36,753 </a:t>
            </a:r>
          </a:p>
        </p:txBody>
      </p:sp>
      <p:sp>
        <p:nvSpPr>
          <p:cNvPr id="7" name="TextBox 6"/>
          <p:cNvSpPr txBox="1"/>
          <p:nvPr/>
        </p:nvSpPr>
        <p:spPr>
          <a:xfrm>
            <a:off x="0" y="6627725"/>
            <a:ext cx="3533340" cy="523220"/>
          </a:xfrm>
          <a:prstGeom prst="rect">
            <a:avLst/>
          </a:prstGeom>
          <a:noFill/>
        </p:spPr>
        <p:txBody>
          <a:bodyPr wrap="none" rtlCol="0">
            <a:spAutoFit/>
          </a:bodyPr>
          <a:lstStyle/>
          <a:p>
            <a:pPr lvl="0" defTabSz="914400">
              <a:defRPr/>
            </a:pPr>
            <a:r>
              <a:rPr lang="en-US" sz="1000" dirty="0"/>
              <a:t>Source: US Bureau of Labor Statistics, Current Population Survey</a:t>
            </a:r>
          </a:p>
          <a:p>
            <a:endParaRPr lang="en-US" dirty="0"/>
          </a:p>
        </p:txBody>
      </p:sp>
      <p:sp>
        <p:nvSpPr>
          <p:cNvPr id="8" name="Slide Number Placeholder 3"/>
          <p:cNvSpPr>
            <a:spLocks noGrp="1"/>
          </p:cNvSpPr>
          <p:nvPr>
            <p:ph type="sldNum" sz="quarter" idx="12"/>
          </p:nvPr>
        </p:nvSpPr>
        <p:spPr>
          <a:xfrm>
            <a:off x="6553200" y="6433840"/>
            <a:ext cx="2133600" cy="365125"/>
          </a:xfrm>
        </p:spPr>
        <p:txBody>
          <a:bodyPr/>
          <a:lstStyle/>
          <a:p>
            <a:fld id="{93DE4C56-6936-714E-A1C4-7F41CA6D0DFB}" type="slidenum">
              <a:rPr lang="en-US" smtClean="0"/>
              <a:t>5</a:t>
            </a:fld>
            <a:endParaRPr lang="en-US" dirty="0"/>
          </a:p>
        </p:txBody>
      </p:sp>
    </p:spTree>
    <p:extLst>
      <p:ext uri="{BB962C8B-B14F-4D97-AF65-F5344CB8AC3E}">
        <p14:creationId xmlns:p14="http://schemas.microsoft.com/office/powerpoint/2010/main" val="3509185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510" y="168799"/>
            <a:ext cx="8823216" cy="1143000"/>
          </a:xfrm>
        </p:spPr>
        <p:txBody>
          <a:bodyPr>
            <a:normAutofit fontScale="90000"/>
          </a:bodyPr>
          <a:lstStyle/>
          <a:p>
            <a:r>
              <a:rPr lang="en-US" b="1" dirty="0">
                <a:latin typeface="+mn-lt"/>
              </a:rPr>
              <a:t>Graduate Degree Production by State, 2015 </a:t>
            </a:r>
          </a:p>
        </p:txBody>
      </p:sp>
      <p:graphicFrame>
        <p:nvGraphicFramePr>
          <p:cNvPr id="5" name="Chart 4"/>
          <p:cNvGraphicFramePr>
            <a:graphicFrameLocks/>
          </p:cNvGraphicFramePr>
          <p:nvPr>
            <p:extLst>
              <p:ext uri="{D42A27DB-BD31-4B8C-83A1-F6EECF244321}">
                <p14:modId xmlns:p14="http://schemas.microsoft.com/office/powerpoint/2010/main" val="1262301942"/>
              </p:ext>
            </p:extLst>
          </p:nvPr>
        </p:nvGraphicFramePr>
        <p:xfrm>
          <a:off x="0" y="1503337"/>
          <a:ext cx="9144000" cy="4680488"/>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0" y="6607629"/>
            <a:ext cx="2773516" cy="246221"/>
          </a:xfrm>
          <a:prstGeom prst="rect">
            <a:avLst/>
          </a:prstGeom>
          <a:noFill/>
        </p:spPr>
        <p:txBody>
          <a:bodyPr wrap="none" rtlCol="0">
            <a:spAutoFit/>
          </a:bodyPr>
          <a:lstStyle/>
          <a:p>
            <a:r>
              <a:rPr lang="en-US" sz="1000" dirty="0"/>
              <a:t>Sources Graduate Council State Snap Shots, 2016 </a:t>
            </a:r>
          </a:p>
        </p:txBody>
      </p:sp>
      <p:sp>
        <p:nvSpPr>
          <p:cNvPr id="7" name="Slide Number Placeholder 3"/>
          <p:cNvSpPr>
            <a:spLocks noGrp="1"/>
          </p:cNvSpPr>
          <p:nvPr>
            <p:ph type="sldNum" sz="quarter" idx="12"/>
          </p:nvPr>
        </p:nvSpPr>
        <p:spPr>
          <a:xfrm>
            <a:off x="6553200" y="6356350"/>
            <a:ext cx="2133600" cy="365125"/>
          </a:xfrm>
        </p:spPr>
        <p:txBody>
          <a:bodyPr/>
          <a:lstStyle/>
          <a:p>
            <a:fld id="{93DE4C56-6936-714E-A1C4-7F41CA6D0DFB}" type="slidenum">
              <a:rPr lang="en-US" smtClean="0"/>
              <a:t>6</a:t>
            </a:fld>
            <a:endParaRPr lang="en-US" dirty="0"/>
          </a:p>
        </p:txBody>
      </p:sp>
    </p:spTree>
    <p:extLst>
      <p:ext uri="{BB962C8B-B14F-4D97-AF65-F5344CB8AC3E}">
        <p14:creationId xmlns:p14="http://schemas.microsoft.com/office/powerpoint/2010/main" val="1180765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57" y="212399"/>
            <a:ext cx="9686441" cy="1143000"/>
          </a:xfrm>
        </p:spPr>
        <p:txBody>
          <a:bodyPr>
            <a:noAutofit/>
          </a:bodyPr>
          <a:lstStyle/>
          <a:p>
            <a:r>
              <a:rPr lang="en-US" sz="3600" b="1" dirty="0">
                <a:latin typeface="+mn-lt"/>
              </a:rPr>
              <a:t>Tennessee Graduate Degree Production Compared to California and US Average, 2016</a:t>
            </a:r>
          </a:p>
        </p:txBody>
      </p:sp>
      <p:sp>
        <p:nvSpPr>
          <p:cNvPr id="6" name="TextBox 5"/>
          <p:cNvSpPr txBox="1"/>
          <p:nvPr/>
        </p:nvSpPr>
        <p:spPr>
          <a:xfrm>
            <a:off x="0" y="6607629"/>
            <a:ext cx="2773516" cy="24622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sysClr val="windowText" lastClr="000000"/>
                </a:solidFill>
                <a:effectLst/>
                <a:uLnTx/>
                <a:uFillTx/>
              </a:rPr>
              <a:t>Sources Graduate Council State Snap Shots, 2016 </a:t>
            </a:r>
          </a:p>
        </p:txBody>
      </p:sp>
      <p:sp>
        <p:nvSpPr>
          <p:cNvPr id="7" name="Rectangle 6"/>
          <p:cNvSpPr/>
          <p:nvPr/>
        </p:nvSpPr>
        <p:spPr>
          <a:xfrm>
            <a:off x="3625745" y="1738286"/>
            <a:ext cx="2573241" cy="369332"/>
          </a:xfrm>
          <a:prstGeom prst="rect">
            <a:avLst/>
          </a:prstGeom>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sz="1800" b="1" i="0" u="none" strike="noStrike" kern="1200" baseline="0">
                <a:solidFill>
                  <a:prstClr val="black"/>
                </a:solidFill>
                <a:latin typeface="+mn-lt"/>
                <a:ea typeface="+mn-ea"/>
                <a:cs typeface="+mn-cs"/>
              </a:defRPr>
            </a:pPr>
            <a:r>
              <a:rPr kumimoji="0" lang="en-US" sz="1800" b="1" i="0" u="none" strike="noStrike" kern="1200" cap="none" spc="0" normalizeH="0" baseline="0" noProof="0" dirty="0">
                <a:ln>
                  <a:noFill/>
                </a:ln>
                <a:solidFill>
                  <a:prstClr val="black"/>
                </a:solidFill>
                <a:effectLst/>
                <a:uLnTx/>
                <a:uFillTx/>
                <a:latin typeface="+mn-lt"/>
                <a:ea typeface="+mn-ea"/>
                <a:cs typeface="+mn-cs"/>
              </a:rPr>
              <a:t>Total Degree's Conferred</a:t>
            </a:r>
          </a:p>
        </p:txBody>
      </p:sp>
      <p:graphicFrame>
        <p:nvGraphicFramePr>
          <p:cNvPr id="8" name="Chart 7"/>
          <p:cNvGraphicFramePr>
            <a:graphicFrameLocks/>
          </p:cNvGraphicFramePr>
          <p:nvPr>
            <p:extLst/>
          </p:nvPr>
        </p:nvGraphicFramePr>
        <p:xfrm>
          <a:off x="28732" y="1517423"/>
          <a:ext cx="9033453" cy="5090205"/>
        </p:xfrm>
        <a:graphic>
          <a:graphicData uri="http://schemas.openxmlformats.org/drawingml/2006/chart">
            <c:chart xmlns:c="http://schemas.openxmlformats.org/drawingml/2006/chart" xmlns:r="http://schemas.openxmlformats.org/officeDocument/2006/relationships" r:id="rId3"/>
          </a:graphicData>
        </a:graphic>
      </p:graphicFrame>
      <p:sp>
        <p:nvSpPr>
          <p:cNvPr id="9" name="Slide Number Placeholder 3"/>
          <p:cNvSpPr>
            <a:spLocks noGrp="1"/>
          </p:cNvSpPr>
          <p:nvPr>
            <p:ph type="sldNum" sz="quarter" idx="12"/>
          </p:nvPr>
        </p:nvSpPr>
        <p:spPr>
          <a:xfrm>
            <a:off x="6553200" y="6356350"/>
            <a:ext cx="2133600" cy="365125"/>
          </a:xfrm>
        </p:spPr>
        <p:txBody>
          <a:bodyPr/>
          <a:lstStyle/>
          <a:p>
            <a:fld id="{93DE4C56-6936-714E-A1C4-7F41CA6D0DFB}" type="slidenum">
              <a:rPr lang="en-US" smtClean="0"/>
              <a:t>7</a:t>
            </a:fld>
            <a:endParaRPr lang="en-US" dirty="0"/>
          </a:p>
        </p:txBody>
      </p:sp>
    </p:spTree>
    <p:extLst>
      <p:ext uri="{BB962C8B-B14F-4D97-AF65-F5344CB8AC3E}">
        <p14:creationId xmlns:p14="http://schemas.microsoft.com/office/powerpoint/2010/main" val="4174299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latin typeface="+mn-lt"/>
              </a:rPr>
              <a:t>Projected Job Growth between 2012 &amp; 2022 by Typical Entry-level Education </a:t>
            </a:r>
          </a:p>
        </p:txBody>
      </p:sp>
      <p:sp>
        <p:nvSpPr>
          <p:cNvPr id="5" name="TextBox 4"/>
          <p:cNvSpPr txBox="1"/>
          <p:nvPr/>
        </p:nvSpPr>
        <p:spPr>
          <a:xfrm>
            <a:off x="0" y="6607629"/>
            <a:ext cx="5176417" cy="246221"/>
          </a:xfrm>
          <a:prstGeom prst="rect">
            <a:avLst/>
          </a:prstGeom>
          <a:noFill/>
        </p:spPr>
        <p:txBody>
          <a:bodyPr wrap="none" rtlCol="0">
            <a:spAutoFit/>
          </a:bodyPr>
          <a:lstStyle/>
          <a:p>
            <a:pPr defTabSz="914400">
              <a:defRPr/>
            </a:pPr>
            <a:r>
              <a:rPr lang="en-US" sz="1000" dirty="0"/>
              <a:t>Source: Council of Graduate Schools, Master’s degree requirements &amp; the U.S. workforce, 2016 </a:t>
            </a:r>
          </a:p>
        </p:txBody>
      </p:sp>
      <p:graphicFrame>
        <p:nvGraphicFramePr>
          <p:cNvPr id="7" name="Chart 6"/>
          <p:cNvGraphicFramePr>
            <a:graphicFrameLocks/>
          </p:cNvGraphicFramePr>
          <p:nvPr>
            <p:extLst>
              <p:ext uri="{D42A27DB-BD31-4B8C-83A1-F6EECF244321}">
                <p14:modId xmlns:p14="http://schemas.microsoft.com/office/powerpoint/2010/main" val="1875411680"/>
              </p:ext>
            </p:extLst>
          </p:nvPr>
        </p:nvGraphicFramePr>
        <p:xfrm>
          <a:off x="0" y="1610567"/>
          <a:ext cx="9144000" cy="4878158"/>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3"/>
          <p:cNvSpPr>
            <a:spLocks noGrp="1"/>
          </p:cNvSpPr>
          <p:nvPr>
            <p:ph type="sldNum" sz="quarter" idx="12"/>
          </p:nvPr>
        </p:nvSpPr>
        <p:spPr>
          <a:xfrm>
            <a:off x="6553200" y="6356350"/>
            <a:ext cx="2133600" cy="365125"/>
          </a:xfrm>
        </p:spPr>
        <p:txBody>
          <a:bodyPr/>
          <a:lstStyle/>
          <a:p>
            <a:fld id="{93DE4C56-6936-714E-A1C4-7F41CA6D0DFB}" type="slidenum">
              <a:rPr lang="en-US" smtClean="0"/>
              <a:t>8</a:t>
            </a:fld>
            <a:endParaRPr lang="en-US" dirty="0"/>
          </a:p>
        </p:txBody>
      </p:sp>
    </p:spTree>
    <p:extLst>
      <p:ext uri="{BB962C8B-B14F-4D97-AF65-F5344CB8AC3E}">
        <p14:creationId xmlns:p14="http://schemas.microsoft.com/office/powerpoint/2010/main" val="1852702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377511"/>
            <a:ext cx="8595360" cy="1143000"/>
          </a:xfrm>
        </p:spPr>
        <p:txBody>
          <a:bodyPr>
            <a:normAutofit fontScale="90000"/>
          </a:bodyPr>
          <a:lstStyle/>
          <a:p>
            <a:r>
              <a:rPr lang="en-US" b="1" dirty="0">
                <a:latin typeface="+mn-lt"/>
              </a:rPr>
              <a:t>Projected Job Growth between 2012 &amp; 2022 by Typical Entry-level Education </a:t>
            </a:r>
          </a:p>
        </p:txBody>
      </p:sp>
      <p:sp>
        <p:nvSpPr>
          <p:cNvPr id="3" name="Content Placeholder 2"/>
          <p:cNvSpPr>
            <a:spLocks noGrp="1"/>
          </p:cNvSpPr>
          <p:nvPr>
            <p:ph idx="1"/>
          </p:nvPr>
        </p:nvSpPr>
        <p:spPr>
          <a:xfrm>
            <a:off x="457200" y="1950720"/>
            <a:ext cx="8229600" cy="4175444"/>
          </a:xfrm>
        </p:spPr>
        <p:txBody>
          <a:bodyPr>
            <a:normAutofit fontScale="92500" lnSpcReduction="20000"/>
          </a:bodyPr>
          <a:lstStyle/>
          <a:p>
            <a:r>
              <a:rPr lang="en-US" dirty="0"/>
              <a:t>Jobs that require a master’s degree at entry-level are projected to be the fastest growing segment of the workforce between 2012 and 2022.</a:t>
            </a:r>
          </a:p>
          <a:p>
            <a:r>
              <a:rPr lang="en-US" dirty="0"/>
              <a:t>Jobs that require a master’s degree at entry-level, but do not require previous work experience are projected to grow even faster by 20.3%. </a:t>
            </a:r>
          </a:p>
          <a:p>
            <a:r>
              <a:rPr lang="en-US" dirty="0"/>
              <a:t>These jobs include, but are not limited to: counselors, social workers, therapists, nurses, and social scientists, and represent an additional 369,400 jobs by 2022. </a:t>
            </a:r>
          </a:p>
          <a:p>
            <a:endParaRPr lang="en-US" dirty="0"/>
          </a:p>
        </p:txBody>
      </p:sp>
      <p:sp>
        <p:nvSpPr>
          <p:cNvPr id="5" name="TextBox 4"/>
          <p:cNvSpPr txBox="1"/>
          <p:nvPr/>
        </p:nvSpPr>
        <p:spPr>
          <a:xfrm>
            <a:off x="0" y="6607629"/>
            <a:ext cx="5176417" cy="246221"/>
          </a:xfrm>
          <a:prstGeom prst="rect">
            <a:avLst/>
          </a:prstGeom>
          <a:noFill/>
        </p:spPr>
        <p:txBody>
          <a:bodyPr wrap="none" rtlCol="0">
            <a:spAutoFit/>
          </a:bodyPr>
          <a:lstStyle/>
          <a:p>
            <a:r>
              <a:rPr lang="en-US" sz="1000" dirty="0"/>
              <a:t>Source: Council of Graduate Schools, Master’s degree requirements &amp; the U.S. workforce, 2016 </a:t>
            </a:r>
          </a:p>
        </p:txBody>
      </p:sp>
      <p:sp>
        <p:nvSpPr>
          <p:cNvPr id="6" name="Slide Number Placeholder 3"/>
          <p:cNvSpPr>
            <a:spLocks noGrp="1"/>
          </p:cNvSpPr>
          <p:nvPr>
            <p:ph type="sldNum" sz="quarter" idx="12"/>
          </p:nvPr>
        </p:nvSpPr>
        <p:spPr>
          <a:xfrm>
            <a:off x="6553200" y="6433840"/>
            <a:ext cx="2133600" cy="365125"/>
          </a:xfrm>
        </p:spPr>
        <p:txBody>
          <a:bodyPr/>
          <a:lstStyle/>
          <a:p>
            <a:fld id="{93DE4C56-6936-714E-A1C4-7F41CA6D0DFB}" type="slidenum">
              <a:rPr lang="en-US" smtClean="0"/>
              <a:t>9</a:t>
            </a:fld>
            <a:endParaRPr lang="en-US" dirty="0"/>
          </a:p>
        </p:txBody>
      </p:sp>
      <p:pic>
        <p:nvPicPr>
          <p:cNvPr id="7" name="Picture 6"/>
          <p:cNvPicPr>
            <a:picLocks noChangeAspect="1"/>
          </p:cNvPicPr>
          <p:nvPr/>
        </p:nvPicPr>
        <p:blipFill>
          <a:blip r:embed="rId3"/>
          <a:stretch>
            <a:fillRect/>
          </a:stretch>
        </p:blipFill>
        <p:spPr>
          <a:xfrm>
            <a:off x="6850251" y="5837625"/>
            <a:ext cx="2131187" cy="689502"/>
          </a:xfrm>
          <a:prstGeom prst="rect">
            <a:avLst/>
          </a:prstGeom>
        </p:spPr>
      </p:pic>
    </p:spTree>
    <p:extLst>
      <p:ext uri="{BB962C8B-B14F-4D97-AF65-F5344CB8AC3E}">
        <p14:creationId xmlns:p14="http://schemas.microsoft.com/office/powerpoint/2010/main" val="23485218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994</TotalTime>
  <Words>2230</Words>
  <Application>Microsoft Macintosh PowerPoint</Application>
  <PresentationFormat>On-screen Show (4:3)</PresentationFormat>
  <Paragraphs>334</Paragraphs>
  <Slides>32</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Lucida Grande</vt:lpstr>
      <vt:lpstr>Office Theme</vt:lpstr>
      <vt:lpstr>Tennessee Graduate Schools: Building the Workforce for the Future</vt:lpstr>
      <vt:lpstr>Why Tennessee Needs to Support Graduate Education </vt:lpstr>
      <vt:lpstr>Unemployment Rate by Educational Attainment in the US Ages 25 and Over, 2015 </vt:lpstr>
      <vt:lpstr>Average Personal Income by Educational Attainment in the US Ages 25 and Over, 2015</vt:lpstr>
      <vt:lpstr>Average Personal Income by Educational Attainment in TN Ages 25 and Over, 2015</vt:lpstr>
      <vt:lpstr>Graduate Degree Production by State, 2015 </vt:lpstr>
      <vt:lpstr>Tennessee Graduate Degree Production Compared to California and US Average, 2016</vt:lpstr>
      <vt:lpstr>Projected Job Growth between 2012 &amp; 2022 by Typical Entry-level Education </vt:lpstr>
      <vt:lpstr>Projected Job Growth between 2012 &amp; 2022 by Typical Entry-level Education </vt:lpstr>
      <vt:lpstr>Current Number of Tennessee Graduate Degrees and the Number needed per year to meet Projected Demand by 2022</vt:lpstr>
      <vt:lpstr>Current Number of Tennessee Graduate Degrees and the Number needed to meet Projected Demand by 2022</vt:lpstr>
      <vt:lpstr>Higher Education R&amp;D Expenditures, by State: FYs 2006 – 2015</vt:lpstr>
      <vt:lpstr> Higher Education R&amp;D Expenditures, by State and Source of Funds  (in $1,000), FY 2015</vt:lpstr>
      <vt:lpstr>Higher Education R&amp;D Expenditures, by State FY 2015, 2006 – 2015</vt:lpstr>
      <vt:lpstr>Higher Education R&amp;D Expenditures, by State FY 2015, 2006 – 2015</vt:lpstr>
      <vt:lpstr>Total Graduate Degrees Awarded  by Tennessee Public Universities</vt:lpstr>
      <vt:lpstr>Percent of Public Graduate Degree Awards by Discipline in Tennessee, 2014</vt:lpstr>
      <vt:lpstr>Higher Education Research and Development</vt:lpstr>
      <vt:lpstr>Higher Education  Research and Development</vt:lpstr>
      <vt:lpstr>The Economic Impact of Higher Education  R&amp;D Expenditures in Tennessee, 2015</vt:lpstr>
      <vt:lpstr>Source of Tennessee Higher Education  R&amp;D Expenditures in 2015</vt:lpstr>
      <vt:lpstr>The Economic Impact of Higher Education  R&amp;D Expenditures in Tennessee, 2015</vt:lpstr>
      <vt:lpstr>The Economic Impact of Higher Education R&amp;D Expenditures in Tennessee, 2015</vt:lpstr>
      <vt:lpstr>Top Ten Industries Benefited by Higher Education R&amp;D Expenditures  in Tennessee, 2015</vt:lpstr>
      <vt:lpstr>The Impact of Graduate Education on Lifetime Earnings</vt:lpstr>
      <vt:lpstr>Worklife Expectancy in Years by Educational Attainment  at Age 25</vt:lpstr>
      <vt:lpstr>Worklife Expectancy in Years by Educational Attainment, Average of Both Genders at Age 25</vt:lpstr>
      <vt:lpstr>Lifetime Earnings by Educational Attainment</vt:lpstr>
      <vt:lpstr>Lifetime State and Local Taxes by Educational Attainment</vt:lpstr>
      <vt:lpstr>Economic Impact of Adding 1,000 MAs and 1,000 PROF/PHDs on Tennessee Over a Work Life</vt:lpstr>
      <vt:lpstr>Benefits of More MAs, Professionals, and Ph.D.s</vt:lpstr>
      <vt:lpstr>Why Support Graduate Education in Tennessee?</vt:lpstr>
    </vt:vector>
  </TitlesOfParts>
  <Company>University of Tennessee</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Taylor</dc:creator>
  <cp:lastModifiedBy>Thomason, Donald B</cp:lastModifiedBy>
  <cp:revision>110</cp:revision>
  <cp:lastPrinted>2017-02-13T11:23:36Z</cp:lastPrinted>
  <dcterms:created xsi:type="dcterms:W3CDTF">2016-12-19T19:02:28Z</dcterms:created>
  <dcterms:modified xsi:type="dcterms:W3CDTF">2017-02-13T11:25:48Z</dcterms:modified>
</cp:coreProperties>
</file>